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113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E4EBFF-9A72-4E76-97CD-4B823D162C78}" type="datetimeFigureOut">
              <a:rPr lang="en-US" smtClean="0"/>
              <a:t>5/20/2015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2D3B85-7BE6-42DB-BEEA-CF7DD3FD5D1E}" type="slidenum">
              <a:rPr lang="en-US" smtClean="0"/>
              <a:t>‹#›</a:t>
            </a:fld>
            <a:endParaRPr lang="en-US"/>
          </a:p>
        </p:txBody>
      </p:sp>
    </p:spTree>
    <p:extLst>
      <p:ext uri="{BB962C8B-B14F-4D97-AF65-F5344CB8AC3E}">
        <p14:creationId xmlns:p14="http://schemas.microsoft.com/office/powerpoint/2010/main" val="215769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E4EBFF-9A72-4E76-97CD-4B823D162C78}" type="datetimeFigureOut">
              <a:rPr lang="en-US" smtClean="0"/>
              <a:t>5/20/2015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2D3B85-7BE6-42DB-BEEA-CF7DD3FD5D1E}" type="slidenum">
              <a:rPr lang="en-US" smtClean="0"/>
              <a:t>‹#›</a:t>
            </a:fld>
            <a:endParaRPr lang="en-US"/>
          </a:p>
        </p:txBody>
      </p:sp>
    </p:spTree>
    <p:extLst>
      <p:ext uri="{BB962C8B-B14F-4D97-AF65-F5344CB8AC3E}">
        <p14:creationId xmlns:p14="http://schemas.microsoft.com/office/powerpoint/2010/main" val="3362615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E4EBFF-9A72-4E76-97CD-4B823D162C78}" type="datetimeFigureOut">
              <a:rPr lang="en-US" smtClean="0"/>
              <a:t>5/20/2015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2D3B85-7BE6-42DB-BEEA-CF7DD3FD5D1E}" type="slidenum">
              <a:rPr lang="en-US" smtClean="0"/>
              <a:t>‹#›</a:t>
            </a:fld>
            <a:endParaRPr lang="en-US"/>
          </a:p>
        </p:txBody>
      </p:sp>
    </p:spTree>
    <p:extLst>
      <p:ext uri="{BB962C8B-B14F-4D97-AF65-F5344CB8AC3E}">
        <p14:creationId xmlns:p14="http://schemas.microsoft.com/office/powerpoint/2010/main" val="2309189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E4EBFF-9A72-4E76-97CD-4B823D162C78}" type="datetimeFigureOut">
              <a:rPr lang="en-US" smtClean="0"/>
              <a:t>5/20/2015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2D3B85-7BE6-42DB-BEEA-CF7DD3FD5D1E}" type="slidenum">
              <a:rPr lang="en-US" smtClean="0"/>
              <a:t>‹#›</a:t>
            </a:fld>
            <a:endParaRPr lang="en-US"/>
          </a:p>
        </p:txBody>
      </p:sp>
    </p:spTree>
    <p:extLst>
      <p:ext uri="{BB962C8B-B14F-4D97-AF65-F5344CB8AC3E}">
        <p14:creationId xmlns:p14="http://schemas.microsoft.com/office/powerpoint/2010/main" val="326900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E4EBFF-9A72-4E76-97CD-4B823D162C78}" type="datetimeFigureOut">
              <a:rPr lang="en-US" smtClean="0"/>
              <a:t>5/20/2015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2D3B85-7BE6-42DB-BEEA-CF7DD3FD5D1E}" type="slidenum">
              <a:rPr lang="en-US" smtClean="0"/>
              <a:t>‹#›</a:t>
            </a:fld>
            <a:endParaRPr lang="en-US"/>
          </a:p>
        </p:txBody>
      </p:sp>
    </p:spTree>
    <p:extLst>
      <p:ext uri="{BB962C8B-B14F-4D97-AF65-F5344CB8AC3E}">
        <p14:creationId xmlns:p14="http://schemas.microsoft.com/office/powerpoint/2010/main" val="1212759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E4EBFF-9A72-4E76-97CD-4B823D162C78}" type="datetimeFigureOut">
              <a:rPr lang="en-US" smtClean="0"/>
              <a:t>5/20/2015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2D3B85-7BE6-42DB-BEEA-CF7DD3FD5D1E}" type="slidenum">
              <a:rPr lang="en-US" smtClean="0"/>
              <a:t>‹#›</a:t>
            </a:fld>
            <a:endParaRPr lang="en-US"/>
          </a:p>
        </p:txBody>
      </p:sp>
    </p:spTree>
    <p:extLst>
      <p:ext uri="{BB962C8B-B14F-4D97-AF65-F5344CB8AC3E}">
        <p14:creationId xmlns:p14="http://schemas.microsoft.com/office/powerpoint/2010/main" val="4032145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E4EBFF-9A72-4E76-97CD-4B823D162C78}" type="datetimeFigureOut">
              <a:rPr lang="en-US" smtClean="0"/>
              <a:t>5/20/2015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2D3B85-7BE6-42DB-BEEA-CF7DD3FD5D1E}" type="slidenum">
              <a:rPr lang="en-US" smtClean="0"/>
              <a:t>‹#›</a:t>
            </a:fld>
            <a:endParaRPr lang="en-US"/>
          </a:p>
        </p:txBody>
      </p:sp>
    </p:spTree>
    <p:extLst>
      <p:ext uri="{BB962C8B-B14F-4D97-AF65-F5344CB8AC3E}">
        <p14:creationId xmlns:p14="http://schemas.microsoft.com/office/powerpoint/2010/main" val="1109341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E4EBFF-9A72-4E76-97CD-4B823D162C78}" type="datetimeFigureOut">
              <a:rPr lang="en-US" smtClean="0"/>
              <a:t>5/20/2015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2D3B85-7BE6-42DB-BEEA-CF7DD3FD5D1E}" type="slidenum">
              <a:rPr lang="en-US" smtClean="0"/>
              <a:t>‹#›</a:t>
            </a:fld>
            <a:endParaRPr lang="en-US"/>
          </a:p>
        </p:txBody>
      </p:sp>
    </p:spTree>
    <p:extLst>
      <p:ext uri="{BB962C8B-B14F-4D97-AF65-F5344CB8AC3E}">
        <p14:creationId xmlns:p14="http://schemas.microsoft.com/office/powerpoint/2010/main" val="760971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E4EBFF-9A72-4E76-97CD-4B823D162C78}" type="datetimeFigureOut">
              <a:rPr lang="en-US" smtClean="0"/>
              <a:t>5/20/2015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2D3B85-7BE6-42DB-BEEA-CF7DD3FD5D1E}" type="slidenum">
              <a:rPr lang="en-US" smtClean="0"/>
              <a:t>‹#›</a:t>
            </a:fld>
            <a:endParaRPr lang="en-US"/>
          </a:p>
        </p:txBody>
      </p:sp>
    </p:spTree>
    <p:extLst>
      <p:ext uri="{BB962C8B-B14F-4D97-AF65-F5344CB8AC3E}">
        <p14:creationId xmlns:p14="http://schemas.microsoft.com/office/powerpoint/2010/main" val="903709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E4EBFF-9A72-4E76-97CD-4B823D162C78}" type="datetimeFigureOut">
              <a:rPr lang="en-US" smtClean="0"/>
              <a:t>5/20/2015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2D3B85-7BE6-42DB-BEEA-CF7DD3FD5D1E}" type="slidenum">
              <a:rPr lang="en-US" smtClean="0"/>
              <a:t>‹#›</a:t>
            </a:fld>
            <a:endParaRPr lang="en-US"/>
          </a:p>
        </p:txBody>
      </p:sp>
    </p:spTree>
    <p:extLst>
      <p:ext uri="{BB962C8B-B14F-4D97-AF65-F5344CB8AC3E}">
        <p14:creationId xmlns:p14="http://schemas.microsoft.com/office/powerpoint/2010/main" val="2525061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E4EBFF-9A72-4E76-97CD-4B823D162C78}" type="datetimeFigureOut">
              <a:rPr lang="en-US" smtClean="0"/>
              <a:t>5/20/2015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2D3B85-7BE6-42DB-BEEA-CF7DD3FD5D1E}" type="slidenum">
              <a:rPr lang="en-US" smtClean="0"/>
              <a:t>‹#›</a:t>
            </a:fld>
            <a:endParaRPr lang="en-US"/>
          </a:p>
        </p:txBody>
      </p:sp>
    </p:spTree>
    <p:extLst>
      <p:ext uri="{BB962C8B-B14F-4D97-AF65-F5344CB8AC3E}">
        <p14:creationId xmlns:p14="http://schemas.microsoft.com/office/powerpoint/2010/main" val="1846011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E4EBFF-9A72-4E76-97CD-4B823D162C78}" type="datetimeFigureOut">
              <a:rPr lang="en-US" smtClean="0"/>
              <a:t>5/20/2015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2D3B85-7BE6-42DB-BEEA-CF7DD3FD5D1E}" type="slidenum">
              <a:rPr lang="en-US" smtClean="0"/>
              <a:t>‹#›</a:t>
            </a:fld>
            <a:endParaRPr lang="en-US"/>
          </a:p>
        </p:txBody>
      </p:sp>
    </p:spTree>
    <p:extLst>
      <p:ext uri="{BB962C8B-B14F-4D97-AF65-F5344CB8AC3E}">
        <p14:creationId xmlns:p14="http://schemas.microsoft.com/office/powerpoint/2010/main" val="10680696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2336125"/>
            <a:ext cx="7630498" cy="4292155"/>
          </a:xfrm>
          <a:prstGeom prst="rect">
            <a:avLst/>
          </a:prstGeom>
        </p:spPr>
      </p:pic>
      <p:sp>
        <p:nvSpPr>
          <p:cNvPr id="5" name="TextBox 4"/>
          <p:cNvSpPr txBox="1"/>
          <p:nvPr/>
        </p:nvSpPr>
        <p:spPr>
          <a:xfrm>
            <a:off x="381000" y="304800"/>
            <a:ext cx="7848600" cy="2062103"/>
          </a:xfrm>
          <a:prstGeom prst="rect">
            <a:avLst/>
          </a:prstGeom>
          <a:noFill/>
        </p:spPr>
        <p:txBody>
          <a:bodyPr wrap="square" rtlCol="0">
            <a:spAutoFit/>
          </a:bodyPr>
          <a:lstStyle/>
          <a:p>
            <a:r>
              <a:rPr lang="en-US" sz="2000" dirty="0" smtClean="0">
                <a:solidFill>
                  <a:schemeClr val="tx2">
                    <a:lumMod val="75000"/>
                  </a:schemeClr>
                </a:solidFill>
                <a:latin typeface="Adobe Gothic Std B" pitchFamily="34" charset="-128"/>
                <a:ea typeface="Adobe Gothic Std B" pitchFamily="34" charset="-128"/>
              </a:rPr>
              <a:t>Undergraduate Research in Earth &amp; Environmental Science</a:t>
            </a:r>
          </a:p>
          <a:p>
            <a:r>
              <a:rPr lang="en-US" dirty="0" smtClean="0"/>
              <a:t>Student: Outgoing Geological Sciences major Senior</a:t>
            </a:r>
            <a:r>
              <a:rPr lang="en-US" b="1" dirty="0" smtClean="0"/>
              <a:t> Vic Oberc</a:t>
            </a:r>
          </a:p>
          <a:p>
            <a:r>
              <a:rPr lang="en-US" dirty="0" smtClean="0"/>
              <a:t>Advisor: </a:t>
            </a:r>
            <a:r>
              <a:rPr lang="en-US" b="1" dirty="0" smtClean="0"/>
              <a:t>Dr. McGlue</a:t>
            </a:r>
          </a:p>
          <a:p>
            <a:r>
              <a:rPr lang="en-US" dirty="0" smtClean="0"/>
              <a:t>Presentation: </a:t>
            </a:r>
            <a:r>
              <a:rPr lang="en-US" b="1" dirty="0" smtClean="0"/>
              <a:t>A new Analysis of Holocene </a:t>
            </a:r>
            <a:r>
              <a:rPr lang="en-US" b="1" dirty="0" err="1" smtClean="0"/>
              <a:t>Paleoenvironments</a:t>
            </a:r>
            <a:r>
              <a:rPr lang="en-US" b="1" dirty="0" smtClean="0"/>
              <a:t> in the Southern Pantanal Wetlands (Brazil) using lake sediment cores</a:t>
            </a:r>
          </a:p>
          <a:p>
            <a:r>
              <a:rPr lang="en-US" dirty="0" smtClean="0"/>
              <a:t>Occasion: </a:t>
            </a:r>
            <a:r>
              <a:rPr lang="en-US" b="1" dirty="0" smtClean="0"/>
              <a:t>North Central Section of the Geological Society of America, May 20, 2015</a:t>
            </a:r>
            <a:endParaRPr lang="en-US" b="1" dirty="0"/>
          </a:p>
        </p:txBody>
      </p:sp>
      <p:sp>
        <p:nvSpPr>
          <p:cNvPr id="6" name="7-Point Star 5"/>
          <p:cNvSpPr/>
          <p:nvPr/>
        </p:nvSpPr>
        <p:spPr>
          <a:xfrm>
            <a:off x="152400" y="3596777"/>
            <a:ext cx="3581400" cy="30480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Vicki is the first UK EES Alumni Undergraduate Research Fellowship winner to present her research!</a:t>
            </a:r>
            <a:endParaRPr lang="en-US" sz="1600" dirty="0"/>
          </a:p>
        </p:txBody>
      </p:sp>
    </p:spTree>
    <p:extLst>
      <p:ext uri="{BB962C8B-B14F-4D97-AF65-F5344CB8AC3E}">
        <p14:creationId xmlns:p14="http://schemas.microsoft.com/office/powerpoint/2010/main" val="17304350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5" name="TextBox 4"/>
          <p:cNvSpPr txBox="1"/>
          <p:nvPr/>
        </p:nvSpPr>
        <p:spPr>
          <a:xfrm>
            <a:off x="381000" y="304800"/>
            <a:ext cx="7848600" cy="1785104"/>
          </a:xfrm>
          <a:prstGeom prst="rect">
            <a:avLst/>
          </a:prstGeom>
          <a:noFill/>
        </p:spPr>
        <p:txBody>
          <a:bodyPr wrap="square" rtlCol="0">
            <a:spAutoFit/>
          </a:bodyPr>
          <a:lstStyle/>
          <a:p>
            <a:r>
              <a:rPr lang="en-US" sz="2000" dirty="0" smtClean="0">
                <a:solidFill>
                  <a:schemeClr val="tx2">
                    <a:lumMod val="75000"/>
                  </a:schemeClr>
                </a:solidFill>
                <a:latin typeface="Adobe Gothic Std B" pitchFamily="34" charset="-128"/>
                <a:ea typeface="Adobe Gothic Std B" pitchFamily="34" charset="-128"/>
              </a:rPr>
              <a:t>Undergraduate Research in Earth &amp; Environmental Science</a:t>
            </a:r>
          </a:p>
          <a:p>
            <a:r>
              <a:rPr lang="en-US" dirty="0" smtClean="0"/>
              <a:t>Student: Incoming Geological Sciences major </a:t>
            </a:r>
            <a:r>
              <a:rPr lang="en-US" b="1" dirty="0" smtClean="0"/>
              <a:t>Freshman Madison Hood</a:t>
            </a:r>
          </a:p>
          <a:p>
            <a:r>
              <a:rPr lang="en-US" dirty="0" smtClean="0"/>
              <a:t>Advisor: </a:t>
            </a:r>
            <a:r>
              <a:rPr lang="en-US" b="1" dirty="0" smtClean="0"/>
              <a:t>Dr. Hower</a:t>
            </a:r>
          </a:p>
          <a:p>
            <a:r>
              <a:rPr lang="en-US" dirty="0" smtClean="0"/>
              <a:t>Presentation: </a:t>
            </a:r>
            <a:r>
              <a:rPr lang="en-US" b="1" dirty="0" smtClean="0"/>
              <a:t>The Effects of the US Clean Air Act on Fly Ash Petrology from Four Separate Kentucky Power Plant</a:t>
            </a:r>
          </a:p>
          <a:p>
            <a:r>
              <a:rPr lang="en-US" dirty="0" smtClean="0"/>
              <a:t>Occasion: </a:t>
            </a:r>
            <a:r>
              <a:rPr lang="en-US" b="1" dirty="0" smtClean="0"/>
              <a:t>UK Showcase for Undergraduate Scholars, April 24, 2015</a:t>
            </a:r>
            <a:endParaRPr lang="en-US" b="1"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2600" y="2136197"/>
            <a:ext cx="7513782" cy="4226502"/>
          </a:xfrm>
          <a:prstGeom prst="rect">
            <a:avLst/>
          </a:prstGeom>
        </p:spPr>
      </p:pic>
      <p:sp>
        <p:nvSpPr>
          <p:cNvPr id="6" name="7-Point Star 5"/>
          <p:cNvSpPr/>
          <p:nvPr/>
        </p:nvSpPr>
        <p:spPr>
          <a:xfrm>
            <a:off x="5410200" y="3733800"/>
            <a:ext cx="3581400" cy="30480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Madison is the 2015 incoming freshman Pioneer Scholar in EES!</a:t>
            </a:r>
            <a:endParaRPr lang="en-US" sz="2000" dirty="0"/>
          </a:p>
        </p:txBody>
      </p:sp>
    </p:spTree>
    <p:extLst>
      <p:ext uri="{BB962C8B-B14F-4D97-AF65-F5344CB8AC3E}">
        <p14:creationId xmlns:p14="http://schemas.microsoft.com/office/powerpoint/2010/main" val="24824985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1" y="2092036"/>
            <a:ext cx="8001000" cy="4500563"/>
          </a:xfrm>
          <a:prstGeom prst="rect">
            <a:avLst/>
          </a:prstGeom>
        </p:spPr>
      </p:pic>
      <p:sp>
        <p:nvSpPr>
          <p:cNvPr id="5" name="TextBox 4"/>
          <p:cNvSpPr txBox="1"/>
          <p:nvPr/>
        </p:nvSpPr>
        <p:spPr>
          <a:xfrm>
            <a:off x="381000" y="304800"/>
            <a:ext cx="7848600" cy="1508105"/>
          </a:xfrm>
          <a:prstGeom prst="rect">
            <a:avLst/>
          </a:prstGeom>
          <a:noFill/>
        </p:spPr>
        <p:txBody>
          <a:bodyPr wrap="square" rtlCol="0">
            <a:spAutoFit/>
          </a:bodyPr>
          <a:lstStyle/>
          <a:p>
            <a:r>
              <a:rPr lang="en-US" sz="2000" dirty="0" smtClean="0">
                <a:solidFill>
                  <a:schemeClr val="tx2">
                    <a:lumMod val="75000"/>
                  </a:schemeClr>
                </a:solidFill>
                <a:latin typeface="Adobe Gothic Std B" pitchFamily="34" charset="-128"/>
                <a:ea typeface="Adobe Gothic Std B" pitchFamily="34" charset="-128"/>
              </a:rPr>
              <a:t>Undergraduate Research in Earth &amp; Environmental Science</a:t>
            </a:r>
          </a:p>
          <a:p>
            <a:r>
              <a:rPr lang="en-US" dirty="0" smtClean="0"/>
              <a:t>Student: Junior Geological Sciences major </a:t>
            </a:r>
            <a:r>
              <a:rPr lang="en-US" b="1" dirty="0" smtClean="0"/>
              <a:t>Meredith O’Dell</a:t>
            </a:r>
          </a:p>
          <a:p>
            <a:r>
              <a:rPr lang="en-US" dirty="0" smtClean="0"/>
              <a:t>Advisor: </a:t>
            </a:r>
            <a:r>
              <a:rPr lang="en-US" b="1" dirty="0" smtClean="0"/>
              <a:t>Dr. McGlue</a:t>
            </a:r>
          </a:p>
          <a:p>
            <a:r>
              <a:rPr lang="en-US" dirty="0" smtClean="0"/>
              <a:t>Presentation: </a:t>
            </a:r>
            <a:r>
              <a:rPr lang="en-US" b="1" dirty="0" err="1" smtClean="0"/>
              <a:t>Paleoceanography</a:t>
            </a:r>
            <a:r>
              <a:rPr lang="en-US" b="1" dirty="0" smtClean="0"/>
              <a:t> of the Midland Basin</a:t>
            </a:r>
          </a:p>
          <a:p>
            <a:r>
              <a:rPr lang="en-US" dirty="0" smtClean="0"/>
              <a:t>Occasion: </a:t>
            </a:r>
            <a:r>
              <a:rPr lang="en-US" b="1" dirty="0" smtClean="0"/>
              <a:t>UK Showcase for Undergraduate Scholars, April 24, 2015</a:t>
            </a:r>
            <a:endParaRPr lang="en-US" b="1" dirty="0"/>
          </a:p>
        </p:txBody>
      </p:sp>
      <p:sp>
        <p:nvSpPr>
          <p:cNvPr id="6" name="7-Point Star 5"/>
          <p:cNvSpPr/>
          <p:nvPr/>
        </p:nvSpPr>
        <p:spPr>
          <a:xfrm>
            <a:off x="5410200" y="3733800"/>
            <a:ext cx="3581400" cy="30480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Meredith did her research as a </a:t>
            </a:r>
            <a:r>
              <a:rPr lang="en-US" sz="2000" dirty="0" err="1" smtClean="0"/>
              <a:t>Chellgren</a:t>
            </a:r>
            <a:r>
              <a:rPr lang="en-US" sz="2000" dirty="0" smtClean="0"/>
              <a:t> Fellow!</a:t>
            </a:r>
            <a:endParaRPr lang="en-US" sz="2000" dirty="0"/>
          </a:p>
        </p:txBody>
      </p:sp>
    </p:spTree>
    <p:extLst>
      <p:ext uri="{BB962C8B-B14F-4D97-AF65-F5344CB8AC3E}">
        <p14:creationId xmlns:p14="http://schemas.microsoft.com/office/powerpoint/2010/main" val="12907671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304800"/>
            <a:ext cx="7848600" cy="1785104"/>
          </a:xfrm>
          <a:prstGeom prst="rect">
            <a:avLst/>
          </a:prstGeom>
          <a:noFill/>
        </p:spPr>
        <p:txBody>
          <a:bodyPr wrap="square" rtlCol="0">
            <a:spAutoFit/>
          </a:bodyPr>
          <a:lstStyle/>
          <a:p>
            <a:r>
              <a:rPr lang="en-US" sz="2000" dirty="0" smtClean="0">
                <a:solidFill>
                  <a:schemeClr val="tx2">
                    <a:lumMod val="75000"/>
                  </a:schemeClr>
                </a:solidFill>
                <a:latin typeface="Adobe Gothic Std B" pitchFamily="34" charset="-128"/>
                <a:ea typeface="Adobe Gothic Std B" pitchFamily="34" charset="-128"/>
              </a:rPr>
              <a:t>Undergraduate Research in Earth &amp; Environmental Science</a:t>
            </a:r>
          </a:p>
          <a:p>
            <a:r>
              <a:rPr lang="en-US" dirty="0" smtClean="0"/>
              <a:t>Student: Incoming Freshman Geological Sciences major</a:t>
            </a:r>
            <a:r>
              <a:rPr lang="en-US" b="1" dirty="0" smtClean="0"/>
              <a:t> Madison Hood</a:t>
            </a:r>
          </a:p>
          <a:p>
            <a:r>
              <a:rPr lang="en-US" dirty="0" smtClean="0"/>
              <a:t>Advisor: </a:t>
            </a:r>
            <a:r>
              <a:rPr lang="en-US" b="1" dirty="0" smtClean="0"/>
              <a:t>Dr. Hower</a:t>
            </a:r>
          </a:p>
          <a:p>
            <a:r>
              <a:rPr lang="en-US" dirty="0" smtClean="0"/>
              <a:t>Presentation: </a:t>
            </a:r>
            <a:r>
              <a:rPr lang="en-US" b="1" dirty="0" smtClean="0"/>
              <a:t>Impacts of Changes in Coal Supplies and In Environmental Controls on Fly Ash Petrology and Chemistry</a:t>
            </a:r>
          </a:p>
          <a:p>
            <a:r>
              <a:rPr lang="en-US" dirty="0" smtClean="0"/>
              <a:t>Occasion: </a:t>
            </a:r>
            <a:r>
              <a:rPr lang="en-US" b="1" dirty="0" smtClean="0"/>
              <a:t>World of Coal Ash Conference, May 7, 2015</a:t>
            </a:r>
            <a:endParaRPr lang="en-US"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0800" y="2099078"/>
            <a:ext cx="6394704" cy="4292578"/>
          </a:xfrm>
          <a:prstGeom prst="rect">
            <a:avLst/>
          </a:prstGeom>
        </p:spPr>
      </p:pic>
      <p:sp>
        <p:nvSpPr>
          <p:cNvPr id="6" name="7-Point Star 5"/>
          <p:cNvSpPr/>
          <p:nvPr/>
        </p:nvSpPr>
        <p:spPr>
          <a:xfrm>
            <a:off x="533400" y="3581400"/>
            <a:ext cx="3581400" cy="30480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Madison presented at an international conference!</a:t>
            </a:r>
            <a:endParaRPr lang="en-US" sz="2000" dirty="0"/>
          </a:p>
        </p:txBody>
      </p:sp>
    </p:spTree>
    <p:extLst>
      <p:ext uri="{BB962C8B-B14F-4D97-AF65-F5344CB8AC3E}">
        <p14:creationId xmlns:p14="http://schemas.microsoft.com/office/powerpoint/2010/main" val="12355157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04800"/>
            <a:ext cx="7848600" cy="400110"/>
          </a:xfrm>
          <a:prstGeom prst="rect">
            <a:avLst/>
          </a:prstGeom>
          <a:noFill/>
        </p:spPr>
        <p:txBody>
          <a:bodyPr wrap="square" rtlCol="0">
            <a:spAutoFit/>
          </a:bodyPr>
          <a:lstStyle/>
          <a:p>
            <a:r>
              <a:rPr lang="en-US" sz="2000" dirty="0" smtClean="0">
                <a:solidFill>
                  <a:schemeClr val="tx2">
                    <a:lumMod val="75000"/>
                  </a:schemeClr>
                </a:solidFill>
                <a:latin typeface="Adobe Gothic Std B" pitchFamily="34" charset="-128"/>
                <a:ea typeface="Adobe Gothic Std B" pitchFamily="34" charset="-128"/>
              </a:rPr>
              <a:t>Undergraduate Research in Earth &amp; Environmental Science</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8401" r="15146"/>
          <a:stretch/>
        </p:blipFill>
        <p:spPr bwMode="auto">
          <a:xfrm>
            <a:off x="2438400" y="704910"/>
            <a:ext cx="4414887" cy="5920268"/>
          </a:xfrm>
          <a:prstGeom prst="rect">
            <a:avLst/>
          </a:prstGeom>
          <a:noFill/>
          <a:ln w="158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Oval 4"/>
          <p:cNvSpPr/>
          <p:nvPr/>
        </p:nvSpPr>
        <p:spPr>
          <a:xfrm>
            <a:off x="3200400" y="2209800"/>
            <a:ext cx="685800" cy="152400"/>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562600" y="2209800"/>
            <a:ext cx="838200" cy="185737"/>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200400" y="2319337"/>
            <a:ext cx="685800" cy="119063"/>
          </a:xfrm>
          <a:prstGeom prst="rect">
            <a:avLst/>
          </a:prstGeom>
          <a:solidFill>
            <a:srgbClr val="FFFF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stCxn id="7" idx="7"/>
          </p:cNvCxnSpPr>
          <p:nvPr/>
        </p:nvCxnSpPr>
        <p:spPr>
          <a:xfrm flipV="1">
            <a:off x="6278048" y="1981200"/>
            <a:ext cx="960952" cy="25580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239000" y="1739768"/>
            <a:ext cx="1905000" cy="1015663"/>
          </a:xfrm>
          <a:prstGeom prst="rect">
            <a:avLst/>
          </a:prstGeom>
          <a:noFill/>
        </p:spPr>
        <p:txBody>
          <a:bodyPr wrap="square" rtlCol="0">
            <a:spAutoFit/>
          </a:bodyPr>
          <a:lstStyle/>
          <a:p>
            <a:r>
              <a:rPr lang="en-US" sz="2000" b="1" dirty="0" smtClean="0">
                <a:solidFill>
                  <a:srgbClr val="C00000"/>
                </a:solidFill>
                <a:latin typeface="Bradley Hand ITC" panose="03070402050302030203" pitchFamily="66" charset="0"/>
              </a:rPr>
              <a:t>UK Alum and Morehead State professor!</a:t>
            </a:r>
            <a:endParaRPr lang="en-US" sz="2000" b="1" dirty="0">
              <a:solidFill>
                <a:srgbClr val="C00000"/>
              </a:solidFill>
              <a:latin typeface="Bradley Hand ITC" panose="03070402050302030203" pitchFamily="66" charset="0"/>
            </a:endParaRPr>
          </a:p>
        </p:txBody>
      </p:sp>
      <p:sp>
        <p:nvSpPr>
          <p:cNvPr id="12" name="TextBox 11"/>
          <p:cNvSpPr txBox="1"/>
          <p:nvPr/>
        </p:nvSpPr>
        <p:spPr>
          <a:xfrm>
            <a:off x="304800" y="1126093"/>
            <a:ext cx="1905000" cy="400110"/>
          </a:xfrm>
          <a:prstGeom prst="rect">
            <a:avLst/>
          </a:prstGeom>
          <a:noFill/>
        </p:spPr>
        <p:txBody>
          <a:bodyPr wrap="square" rtlCol="0">
            <a:spAutoFit/>
          </a:bodyPr>
          <a:lstStyle/>
          <a:p>
            <a:r>
              <a:rPr lang="en-US" sz="2000" b="1" dirty="0" smtClean="0">
                <a:solidFill>
                  <a:srgbClr val="C00000"/>
                </a:solidFill>
                <a:latin typeface="Bradley Hand ITC" panose="03070402050302030203" pitchFamily="66" charset="0"/>
              </a:rPr>
              <a:t>UK professor!</a:t>
            </a:r>
            <a:endParaRPr lang="en-US" sz="2000" b="1" dirty="0">
              <a:solidFill>
                <a:srgbClr val="C00000"/>
              </a:solidFill>
              <a:latin typeface="Bradley Hand ITC" panose="03070402050302030203" pitchFamily="66" charset="0"/>
            </a:endParaRPr>
          </a:p>
        </p:txBody>
      </p:sp>
      <p:cxnSp>
        <p:nvCxnSpPr>
          <p:cNvPr id="13" name="Straight Connector 12"/>
          <p:cNvCxnSpPr>
            <a:endCxn id="5" idx="1"/>
          </p:cNvCxnSpPr>
          <p:nvPr/>
        </p:nvCxnSpPr>
        <p:spPr>
          <a:xfrm>
            <a:off x="1477448" y="1526204"/>
            <a:ext cx="1823385" cy="70591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84375" y="2386742"/>
            <a:ext cx="1905000" cy="400110"/>
          </a:xfrm>
          <a:prstGeom prst="rect">
            <a:avLst/>
          </a:prstGeom>
          <a:noFill/>
        </p:spPr>
        <p:txBody>
          <a:bodyPr wrap="square" rtlCol="0">
            <a:spAutoFit/>
          </a:bodyPr>
          <a:lstStyle/>
          <a:p>
            <a:r>
              <a:rPr lang="en-US" sz="2000" b="1" dirty="0" smtClean="0">
                <a:solidFill>
                  <a:srgbClr val="C00000"/>
                </a:solidFill>
                <a:latin typeface="Bradley Hand ITC" panose="03070402050302030203" pitchFamily="66" charset="0"/>
              </a:rPr>
              <a:t>UK freshman!</a:t>
            </a:r>
            <a:endParaRPr lang="en-US" sz="2000" b="1" dirty="0">
              <a:solidFill>
                <a:srgbClr val="C00000"/>
              </a:solidFill>
              <a:latin typeface="Bradley Hand ITC" panose="03070402050302030203" pitchFamily="66" charset="0"/>
            </a:endParaRPr>
          </a:p>
        </p:txBody>
      </p:sp>
      <p:cxnSp>
        <p:nvCxnSpPr>
          <p:cNvPr id="16" name="Straight Connector 15"/>
          <p:cNvCxnSpPr/>
          <p:nvPr/>
        </p:nvCxnSpPr>
        <p:spPr>
          <a:xfrm flipV="1">
            <a:off x="2057400" y="2438400"/>
            <a:ext cx="1243432" cy="14839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59034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1616" r="21919" b="3394"/>
          <a:stretch/>
        </p:blipFill>
        <p:spPr>
          <a:xfrm>
            <a:off x="2977257" y="1828800"/>
            <a:ext cx="5919669" cy="4843842"/>
          </a:xfrm>
          <a:prstGeom prst="rect">
            <a:avLst/>
          </a:prstGeom>
        </p:spPr>
      </p:pic>
      <p:sp>
        <p:nvSpPr>
          <p:cNvPr id="5" name="TextBox 4"/>
          <p:cNvSpPr txBox="1"/>
          <p:nvPr/>
        </p:nvSpPr>
        <p:spPr>
          <a:xfrm>
            <a:off x="381000" y="304800"/>
            <a:ext cx="7848600" cy="1785104"/>
          </a:xfrm>
          <a:prstGeom prst="rect">
            <a:avLst/>
          </a:prstGeom>
          <a:noFill/>
        </p:spPr>
        <p:txBody>
          <a:bodyPr wrap="square" rtlCol="0">
            <a:spAutoFit/>
          </a:bodyPr>
          <a:lstStyle/>
          <a:p>
            <a:r>
              <a:rPr lang="en-US" sz="2000" dirty="0" smtClean="0">
                <a:solidFill>
                  <a:schemeClr val="tx2">
                    <a:lumMod val="75000"/>
                  </a:schemeClr>
                </a:solidFill>
                <a:latin typeface="Adobe Gothic Std B" pitchFamily="34" charset="-128"/>
                <a:ea typeface="Adobe Gothic Std B" pitchFamily="34" charset="-128"/>
              </a:rPr>
              <a:t>Undergraduate Research in Earth &amp; Environmental Science</a:t>
            </a:r>
          </a:p>
          <a:p>
            <a:r>
              <a:rPr lang="en-US" dirty="0" smtClean="0"/>
              <a:t>Student: Sophomore Biology/Geological Sciences major</a:t>
            </a:r>
            <a:r>
              <a:rPr lang="en-US" b="1" dirty="0" smtClean="0"/>
              <a:t> Noah Dixon</a:t>
            </a:r>
          </a:p>
          <a:p>
            <a:r>
              <a:rPr lang="en-US" dirty="0" smtClean="0"/>
              <a:t>Advisor: </a:t>
            </a:r>
            <a:r>
              <a:rPr lang="en-US" b="1" dirty="0" smtClean="0"/>
              <a:t>Dr. Fryar</a:t>
            </a:r>
          </a:p>
          <a:p>
            <a:r>
              <a:rPr lang="en-US" dirty="0" smtClean="0"/>
              <a:t>Presentation: </a:t>
            </a:r>
            <a:r>
              <a:rPr lang="en-US" b="1" dirty="0" smtClean="0"/>
              <a:t>Water Quality and Pollutants in the Wolf Run Basin</a:t>
            </a:r>
          </a:p>
          <a:p>
            <a:r>
              <a:rPr lang="en-US" dirty="0" smtClean="0"/>
              <a:t>Occasion: </a:t>
            </a:r>
            <a:r>
              <a:rPr lang="en-US" b="1" dirty="0" smtClean="0"/>
              <a:t>UK Showcase for Undergraduate Scholars, April 24, 2015</a:t>
            </a:r>
          </a:p>
          <a:p>
            <a:endParaRPr lang="en-US" b="1" dirty="0"/>
          </a:p>
        </p:txBody>
      </p:sp>
      <p:sp>
        <p:nvSpPr>
          <p:cNvPr id="6" name="7-Point Star 5"/>
          <p:cNvSpPr/>
          <p:nvPr/>
        </p:nvSpPr>
        <p:spPr>
          <a:xfrm>
            <a:off x="533400" y="3624642"/>
            <a:ext cx="3581400" cy="30480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Noah and Carlos Sanchez </a:t>
            </a:r>
            <a:r>
              <a:rPr lang="en-US" sz="1600" dirty="0" smtClean="0"/>
              <a:t>worked with Ph.D. student Ashley Bandy in doing this STEMCAT research project</a:t>
            </a:r>
            <a:endParaRPr lang="en-US" sz="1600" dirty="0"/>
          </a:p>
        </p:txBody>
      </p:sp>
      <p:pic>
        <p:nvPicPr>
          <p:cNvPr id="2050" name="Picture 2" descr="C:\Users\rlfr223\AppData\Local\Microsoft\Windows\Temporary Internet Files\Content.Outlook\7FSHSK9L\IMG_20150520_112750637_HDR.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414" t="10840" r="20606"/>
          <a:stretch/>
        </p:blipFill>
        <p:spPr bwMode="auto">
          <a:xfrm>
            <a:off x="762000" y="2026982"/>
            <a:ext cx="2281383" cy="168448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73083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lfr223\AppData\Local\Microsoft\Windows\Temporary Internet Files\Content.Outlook\7FSHSK9L\IMG_20150520_10571039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0707"/>
          <a:stretch/>
        </p:blipFill>
        <p:spPr bwMode="auto">
          <a:xfrm>
            <a:off x="556491" y="1905000"/>
            <a:ext cx="4015509" cy="326235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1000" y="304800"/>
            <a:ext cx="7848600" cy="1785104"/>
          </a:xfrm>
          <a:prstGeom prst="rect">
            <a:avLst/>
          </a:prstGeom>
          <a:noFill/>
        </p:spPr>
        <p:txBody>
          <a:bodyPr wrap="square" rtlCol="0">
            <a:spAutoFit/>
          </a:bodyPr>
          <a:lstStyle/>
          <a:p>
            <a:r>
              <a:rPr lang="en-US" sz="2000" dirty="0" smtClean="0">
                <a:solidFill>
                  <a:schemeClr val="tx2">
                    <a:lumMod val="75000"/>
                  </a:schemeClr>
                </a:solidFill>
                <a:latin typeface="Adobe Gothic Std B" pitchFamily="34" charset="-128"/>
                <a:ea typeface="Adobe Gothic Std B" pitchFamily="34" charset="-128"/>
              </a:rPr>
              <a:t>Undergraduate Research in Earth &amp; Environmental Science</a:t>
            </a:r>
          </a:p>
          <a:p>
            <a:r>
              <a:rPr lang="en-US" dirty="0" smtClean="0"/>
              <a:t>Student: </a:t>
            </a:r>
            <a:r>
              <a:rPr lang="en-US" dirty="0" smtClean="0"/>
              <a:t>Senior Geological </a:t>
            </a:r>
            <a:r>
              <a:rPr lang="en-US" dirty="0" smtClean="0"/>
              <a:t>Sciences major</a:t>
            </a:r>
            <a:r>
              <a:rPr lang="en-US" b="1" dirty="0" smtClean="0"/>
              <a:t> </a:t>
            </a:r>
            <a:r>
              <a:rPr lang="en-US" b="1" dirty="0" smtClean="0"/>
              <a:t>Sean Rohrer</a:t>
            </a:r>
            <a:endParaRPr lang="en-US" b="1" dirty="0" smtClean="0"/>
          </a:p>
          <a:p>
            <a:r>
              <a:rPr lang="en-US" dirty="0" smtClean="0"/>
              <a:t>Advisor: </a:t>
            </a:r>
            <a:r>
              <a:rPr lang="en-US" b="1" dirty="0" smtClean="0"/>
              <a:t>Dr. </a:t>
            </a:r>
            <a:r>
              <a:rPr lang="en-US" b="1" dirty="0" smtClean="0"/>
              <a:t>Bemis</a:t>
            </a:r>
            <a:endParaRPr lang="en-US" b="1" dirty="0" smtClean="0"/>
          </a:p>
          <a:p>
            <a:r>
              <a:rPr lang="en-US" dirty="0" smtClean="0"/>
              <a:t>Project: </a:t>
            </a:r>
            <a:r>
              <a:rPr lang="en-US" b="1" dirty="0" smtClean="0"/>
              <a:t>Can </a:t>
            </a:r>
            <a:r>
              <a:rPr lang="en-US" b="1" dirty="0" err="1" smtClean="0"/>
              <a:t>Interseismic</a:t>
            </a:r>
            <a:r>
              <a:rPr lang="en-US" b="1" dirty="0" smtClean="0"/>
              <a:t> Strain Accumulation be Extracted from </a:t>
            </a:r>
            <a:r>
              <a:rPr lang="en-US" b="1" dirty="0" err="1" smtClean="0"/>
              <a:t>Anaysis</a:t>
            </a:r>
            <a:r>
              <a:rPr lang="en-US" b="1" dirty="0" smtClean="0"/>
              <a:t> of Crustal Movement Perpendicular to Faults through DEMs and </a:t>
            </a:r>
            <a:r>
              <a:rPr lang="en-US" b="1" dirty="0" err="1" smtClean="0"/>
              <a:t>LiDAR</a:t>
            </a:r>
            <a:r>
              <a:rPr lang="en-US" b="1" dirty="0" smtClean="0"/>
              <a:t> Data?</a:t>
            </a:r>
            <a:endParaRPr lang="en-US" b="1" dirty="0" smtClean="0"/>
          </a:p>
          <a:p>
            <a:endParaRPr lang="en-US" b="1" dirty="0"/>
          </a:p>
        </p:txBody>
      </p:sp>
      <p:sp>
        <p:nvSpPr>
          <p:cNvPr id="6" name="7-Point Star 5"/>
          <p:cNvSpPr/>
          <p:nvPr/>
        </p:nvSpPr>
        <p:spPr>
          <a:xfrm>
            <a:off x="152400" y="4267200"/>
            <a:ext cx="2590800" cy="23622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Sean is a UK EES Alumni Undergraduate Research </a:t>
            </a:r>
            <a:r>
              <a:rPr lang="en-US" sz="1400" dirty="0" smtClean="0"/>
              <a:t>Fellowship winner!</a:t>
            </a:r>
            <a:endParaRPr lang="en-US" sz="1400" dirty="0"/>
          </a:p>
        </p:txBody>
      </p:sp>
      <p:pic>
        <p:nvPicPr>
          <p:cNvPr id="7" name="Picture 6"/>
          <p:cNvPicPr/>
          <p:nvPr/>
        </p:nvPicPr>
        <p:blipFill>
          <a:blip r:embed="rId3"/>
          <a:stretch>
            <a:fillRect/>
          </a:stretch>
        </p:blipFill>
        <p:spPr>
          <a:xfrm>
            <a:off x="4800600" y="1744130"/>
            <a:ext cx="4270375" cy="3416300"/>
          </a:xfrm>
          <a:prstGeom prst="rect">
            <a:avLst/>
          </a:prstGeom>
        </p:spPr>
      </p:pic>
      <p:sp>
        <p:nvSpPr>
          <p:cNvPr id="3" name="TextBox 2"/>
          <p:cNvSpPr txBox="1"/>
          <p:nvPr/>
        </p:nvSpPr>
        <p:spPr>
          <a:xfrm>
            <a:off x="4558145" y="5257562"/>
            <a:ext cx="4495799" cy="1600438"/>
          </a:xfrm>
          <a:prstGeom prst="rect">
            <a:avLst/>
          </a:prstGeom>
          <a:noFill/>
        </p:spPr>
        <p:txBody>
          <a:bodyPr wrap="square" rtlCol="0">
            <a:spAutoFit/>
          </a:bodyPr>
          <a:lstStyle/>
          <a:p>
            <a:r>
              <a:rPr lang="en-US" sz="1400" dirty="0" smtClean="0"/>
              <a:t>“This </a:t>
            </a:r>
            <a:r>
              <a:rPr lang="en-US" sz="1400" dirty="0"/>
              <a:t>is a DEM I made on </a:t>
            </a:r>
            <a:r>
              <a:rPr lang="en-US" sz="1400" dirty="0" err="1"/>
              <a:t>Agisoft</a:t>
            </a:r>
            <a:r>
              <a:rPr lang="en-US" sz="1400" dirty="0"/>
              <a:t> </a:t>
            </a:r>
            <a:r>
              <a:rPr lang="en-US" sz="1400" dirty="0" err="1"/>
              <a:t>Photoscan</a:t>
            </a:r>
            <a:r>
              <a:rPr lang="en-US" sz="1400" dirty="0"/>
              <a:t> using aerial imagery.  The program uses an extremely long algorithm to create thousands of tie-points on each image and find where they overlap.  The varying angles that each photo was taken from and an overlap with all adjacent photos of the area allows the program to produce the 3-D model</a:t>
            </a:r>
            <a:r>
              <a:rPr lang="en-US" sz="1400" dirty="0" smtClean="0"/>
              <a:t>.”</a:t>
            </a:r>
            <a:endParaRPr lang="en-US" sz="1400" dirty="0"/>
          </a:p>
          <a:p>
            <a:endParaRPr lang="en-US" sz="1400" dirty="0"/>
          </a:p>
        </p:txBody>
      </p:sp>
    </p:spTree>
    <p:extLst>
      <p:ext uri="{BB962C8B-B14F-4D97-AF65-F5344CB8AC3E}">
        <p14:creationId xmlns:p14="http://schemas.microsoft.com/office/powerpoint/2010/main" val="6205610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lfr223\AppData\Local\Microsoft\Windows\Temporary Internet Files\Content.Outlook\7FSHSK9L\IMG_20150520_10571039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0707"/>
          <a:stretch/>
        </p:blipFill>
        <p:spPr bwMode="auto">
          <a:xfrm>
            <a:off x="556491" y="1905000"/>
            <a:ext cx="4015509" cy="326235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1000" y="304800"/>
            <a:ext cx="7848600" cy="1785104"/>
          </a:xfrm>
          <a:prstGeom prst="rect">
            <a:avLst/>
          </a:prstGeom>
          <a:noFill/>
        </p:spPr>
        <p:txBody>
          <a:bodyPr wrap="square" rtlCol="0">
            <a:spAutoFit/>
          </a:bodyPr>
          <a:lstStyle/>
          <a:p>
            <a:r>
              <a:rPr lang="en-US" sz="2000" dirty="0" smtClean="0">
                <a:solidFill>
                  <a:schemeClr val="tx2">
                    <a:lumMod val="75000"/>
                  </a:schemeClr>
                </a:solidFill>
                <a:latin typeface="Adobe Gothic Std B" pitchFamily="34" charset="-128"/>
                <a:ea typeface="Adobe Gothic Std B" pitchFamily="34" charset="-128"/>
              </a:rPr>
              <a:t>Undergraduate Research in Earth &amp; Environmental Science</a:t>
            </a:r>
          </a:p>
          <a:p>
            <a:r>
              <a:rPr lang="en-US" dirty="0" smtClean="0"/>
              <a:t>Student: </a:t>
            </a:r>
            <a:r>
              <a:rPr lang="en-US" dirty="0" smtClean="0"/>
              <a:t>Senior Geological </a:t>
            </a:r>
            <a:r>
              <a:rPr lang="en-US" dirty="0" smtClean="0"/>
              <a:t>Sciences major</a:t>
            </a:r>
            <a:r>
              <a:rPr lang="en-US" b="1" dirty="0" smtClean="0"/>
              <a:t> </a:t>
            </a:r>
            <a:r>
              <a:rPr lang="en-US" b="1" dirty="0" smtClean="0"/>
              <a:t>Sean Rohrer</a:t>
            </a:r>
            <a:endParaRPr lang="en-US" b="1" dirty="0" smtClean="0"/>
          </a:p>
          <a:p>
            <a:r>
              <a:rPr lang="en-US" dirty="0" smtClean="0"/>
              <a:t>Advisor: </a:t>
            </a:r>
            <a:r>
              <a:rPr lang="en-US" b="1" dirty="0" smtClean="0"/>
              <a:t>Dr. </a:t>
            </a:r>
            <a:r>
              <a:rPr lang="en-US" b="1" dirty="0" smtClean="0"/>
              <a:t>Bemis</a:t>
            </a:r>
            <a:endParaRPr lang="en-US" b="1" dirty="0" smtClean="0"/>
          </a:p>
          <a:p>
            <a:r>
              <a:rPr lang="en-US" dirty="0" smtClean="0"/>
              <a:t>Project: </a:t>
            </a:r>
            <a:r>
              <a:rPr lang="en-US" b="1" dirty="0" smtClean="0"/>
              <a:t>Can </a:t>
            </a:r>
            <a:r>
              <a:rPr lang="en-US" b="1" dirty="0" err="1" smtClean="0"/>
              <a:t>Interseismic</a:t>
            </a:r>
            <a:r>
              <a:rPr lang="en-US" b="1" dirty="0" smtClean="0"/>
              <a:t> Strain Accumulation be Extracted from </a:t>
            </a:r>
            <a:r>
              <a:rPr lang="en-US" b="1" dirty="0" err="1" smtClean="0"/>
              <a:t>Anaysis</a:t>
            </a:r>
            <a:r>
              <a:rPr lang="en-US" b="1" dirty="0" smtClean="0"/>
              <a:t> of Crustal Movement Perpendicular to Faults through DEMs and </a:t>
            </a:r>
            <a:r>
              <a:rPr lang="en-US" b="1" dirty="0" err="1" smtClean="0"/>
              <a:t>LiDAR</a:t>
            </a:r>
            <a:r>
              <a:rPr lang="en-US" b="1" dirty="0" smtClean="0"/>
              <a:t> Data?</a:t>
            </a:r>
            <a:endParaRPr lang="en-US" b="1" dirty="0" smtClean="0"/>
          </a:p>
          <a:p>
            <a:endParaRPr lang="en-US" b="1" dirty="0"/>
          </a:p>
        </p:txBody>
      </p:sp>
      <p:sp>
        <p:nvSpPr>
          <p:cNvPr id="6" name="7-Point Star 5"/>
          <p:cNvSpPr/>
          <p:nvPr/>
        </p:nvSpPr>
        <p:spPr>
          <a:xfrm>
            <a:off x="152400" y="4267200"/>
            <a:ext cx="2590800" cy="23622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Sean is a UK EES Alumni Undergraduate Research </a:t>
            </a:r>
            <a:r>
              <a:rPr lang="en-US" sz="1400" dirty="0" smtClean="0"/>
              <a:t>Fellowship winner!</a:t>
            </a:r>
            <a:endParaRPr lang="en-US" sz="1400" dirty="0"/>
          </a:p>
        </p:txBody>
      </p:sp>
      <p:pic>
        <p:nvPicPr>
          <p:cNvPr id="8" name="Picture 7"/>
          <p:cNvPicPr/>
          <p:nvPr/>
        </p:nvPicPr>
        <p:blipFill>
          <a:blip r:embed="rId3"/>
          <a:stretch>
            <a:fillRect/>
          </a:stretch>
        </p:blipFill>
        <p:spPr>
          <a:xfrm>
            <a:off x="4419600" y="1918855"/>
            <a:ext cx="4554874" cy="3643693"/>
          </a:xfrm>
          <a:prstGeom prst="rect">
            <a:avLst/>
          </a:prstGeom>
        </p:spPr>
      </p:pic>
      <p:sp>
        <p:nvSpPr>
          <p:cNvPr id="2" name="TextBox 1"/>
          <p:cNvSpPr txBox="1"/>
          <p:nvPr/>
        </p:nvSpPr>
        <p:spPr>
          <a:xfrm>
            <a:off x="3124201" y="5638800"/>
            <a:ext cx="5850274" cy="1169551"/>
          </a:xfrm>
          <a:prstGeom prst="rect">
            <a:avLst/>
          </a:prstGeom>
          <a:noFill/>
        </p:spPr>
        <p:txBody>
          <a:bodyPr wrap="square" rtlCol="0">
            <a:spAutoFit/>
          </a:bodyPr>
          <a:lstStyle/>
          <a:p>
            <a:r>
              <a:rPr lang="en-US" sz="1400" dirty="0" smtClean="0"/>
              <a:t>“This </a:t>
            </a:r>
            <a:r>
              <a:rPr lang="en-US" sz="1400" dirty="0"/>
              <a:t>is a DEM produced via </a:t>
            </a:r>
            <a:r>
              <a:rPr lang="en-US" sz="1400" dirty="0" err="1"/>
              <a:t>LiDar</a:t>
            </a:r>
            <a:r>
              <a:rPr lang="en-US" sz="1400" dirty="0"/>
              <a:t> data on </a:t>
            </a:r>
            <a:r>
              <a:rPr lang="en-US" sz="1400" dirty="0" err="1"/>
              <a:t>CloudCompare</a:t>
            </a:r>
            <a:r>
              <a:rPr lang="en-US" sz="1400" dirty="0"/>
              <a:t>.  The data has been rasterized, and I’ve transferred the file to an ArcMap file and am extracting (</a:t>
            </a:r>
            <a:r>
              <a:rPr lang="en-US" sz="1400" dirty="0" err="1"/>
              <a:t>x,y,z</a:t>
            </a:r>
            <a:r>
              <a:rPr lang="en-US" sz="1400" dirty="0"/>
              <a:t>) coordinates in order to orient the other DEM.  Once all the </a:t>
            </a:r>
            <a:r>
              <a:rPr lang="en-US" sz="1400" dirty="0" err="1"/>
              <a:t>coords</a:t>
            </a:r>
            <a:r>
              <a:rPr lang="en-US" sz="1400" dirty="0"/>
              <a:t> have been extracted, I’ll lay both </a:t>
            </a:r>
            <a:r>
              <a:rPr lang="en-US" sz="1400" dirty="0" err="1"/>
              <a:t>pointclouds</a:t>
            </a:r>
            <a:r>
              <a:rPr lang="en-US" sz="1400" dirty="0"/>
              <a:t> on top of each other and hopefully interpret strain accumulation from crustal motion perpendicular to the fault</a:t>
            </a:r>
            <a:r>
              <a:rPr lang="en-US" sz="1400" dirty="0" smtClean="0"/>
              <a:t>.”</a:t>
            </a:r>
            <a:endParaRPr lang="en-US" sz="1400" dirty="0"/>
          </a:p>
        </p:txBody>
      </p:sp>
    </p:spTree>
    <p:extLst>
      <p:ext uri="{BB962C8B-B14F-4D97-AF65-F5344CB8AC3E}">
        <p14:creationId xmlns:p14="http://schemas.microsoft.com/office/powerpoint/2010/main" val="8687296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TotalTime>
  <Words>564</Words>
  <Application>Microsoft Office PowerPoint</Application>
  <PresentationFormat>On-screen Show (4:3)</PresentationFormat>
  <Paragraphs>46</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Freeman, Rebecca L</dc:creator>
  <cp:lastModifiedBy>Freeman, Rebecca L</cp:lastModifiedBy>
  <cp:revision>11</cp:revision>
  <dcterms:created xsi:type="dcterms:W3CDTF">2015-05-20T13:34:24Z</dcterms:created>
  <dcterms:modified xsi:type="dcterms:W3CDTF">2015-05-20T15:35:19Z</dcterms:modified>
</cp:coreProperties>
</file>