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4" r:id="rId3"/>
    <p:sldId id="303" r:id="rId4"/>
    <p:sldId id="295" r:id="rId5"/>
    <p:sldId id="304" r:id="rId6"/>
    <p:sldId id="297" r:id="rId7"/>
    <p:sldId id="298" r:id="rId8"/>
    <p:sldId id="296" r:id="rId9"/>
    <p:sldId id="306" r:id="rId10"/>
    <p:sldId id="260" r:id="rId11"/>
    <p:sldId id="273" r:id="rId12"/>
    <p:sldId id="276" r:id="rId13"/>
    <p:sldId id="307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1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265" autoAdjust="0"/>
  </p:normalViewPr>
  <p:slideViewPr>
    <p:cSldViewPr snapToGrid="0">
      <p:cViewPr varScale="1">
        <p:scale>
          <a:sx n="58" d="100"/>
          <a:sy n="58" d="100"/>
        </p:scale>
        <p:origin x="13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996E7CF-1727-460E-8E10-19164F0A78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DAD779A-BB20-41BA-ABEA-9FDE56930E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5AAE92F-E634-47C0-BE8D-ABD2CA94AB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528CEA1E-7AF6-4CBD-B5AE-20D90A39803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B964F5-BEB8-4223-980A-F8321B4BAF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8B0C76D-9B7E-495F-A16C-0003E7260E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FF2147B-DC19-4303-A22B-0A206842A2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F47D0B6-3C40-4C78-8733-A25880031662}" type="datetimeFigureOut">
              <a:rPr lang="en-US"/>
              <a:pPr>
                <a:defRPr/>
              </a:pPr>
              <a:t>8/10/2020</a:t>
            </a:fld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F8A4F3E-E831-40BE-93A9-A1A18C158B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3413BE6C-B0F6-4D44-94D1-4071B3E6C1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FE9C0F7E-9B11-42FC-8246-27943545C3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0671F11D-04ED-4E26-B804-BA05EA494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742F57-F45B-42CF-8865-534AA416C7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76D2119-8E39-406E-88A3-0A3171E687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15068BA-B31C-4C4D-9B4B-29263460C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*VPR workshops –partnering with industry, mentoring, finding collaborators, rodent behavior, grant writing strategies</a:t>
            </a:r>
          </a:p>
          <a:p>
            <a:r>
              <a:rPr lang="en-US" altLang="en-US"/>
              <a:t>*Proposal development training – grant writing basics, NSF Career Workshop presentation, NIH grant writing strategies</a:t>
            </a:r>
          </a:p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EFEBEDD-3471-4C41-BD98-23BEFCB34F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22608CA-4558-410D-A35A-80233173DE5A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138E2798-C95B-4F19-9D71-1B002ED425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2E3284-D833-4643-A5D9-5B40558302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3DB94AE6-84BA-4A1F-901D-C547FD46FE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87C3211-1A57-4E00-9286-159455546C35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905F122E-8F75-4EF2-A48A-696B13BA35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19E32A-6D04-4E76-95D0-190EF33C8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*Support for Research and Creative Activities is geared towards faculty in the Humanities in A&amp;S and includes : 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dirty="0"/>
              <a:t>Summer salary for research 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dirty="0"/>
              <a:t>Support for research/creative activities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*IRC – 16 proposals (25% of those submitted) were funded, awarding nearly $453,000 for these pilot awards. </a:t>
            </a:r>
          </a:p>
          <a:p>
            <a:pPr>
              <a:defRPr/>
            </a:pPr>
            <a:r>
              <a:rPr lang="en-US" dirty="0"/>
              <a:t>*IRC has a networking event usually in April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8E89C8E0-73FD-470A-95D6-DA815B4332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B2363DC-E1EA-403A-AC19-7567CB63E072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105BCCD-C2B3-4311-B7D7-F59AD7374A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FE5A0E0-231B-42BE-A1F8-3DA25D71D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*College Enrichment – up to $1k</a:t>
            </a:r>
          </a:p>
          <a:p>
            <a:r>
              <a:rPr lang="en-US" altLang="en-US"/>
              <a:t>*Foreign Travel – up to $1,200</a:t>
            </a:r>
          </a:p>
          <a:p>
            <a:r>
              <a:rPr lang="en-US" altLang="en-US"/>
              <a:t>*Journal Page Charges and Submission Fees – only one award granted to a faculty member within a year</a:t>
            </a:r>
          </a:p>
          <a:p>
            <a:r>
              <a:rPr lang="en-US" altLang="en-US"/>
              <a:t>*Mini-grants – up to $2k for equipment and $1,200 for research related costs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0B4F4E8-D5D6-4E70-B002-78985EF535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3FCCCD5-777F-4CCD-A111-ABACA426EEF3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C73184B-784D-499B-88D7-63C97CFA0D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23695F4B-EF0C-4AAB-BDAB-6EAD8278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*All external grant applications have to go through the CSO’s and OSPA</a:t>
            </a:r>
          </a:p>
          <a:p>
            <a:r>
              <a:rPr lang="en-US" altLang="en-US" dirty="0"/>
              <a:t>*If they don’t go though the UK system, it creates significant challenges if the grant is awarded</a:t>
            </a:r>
          </a:p>
          <a:p>
            <a:r>
              <a:rPr lang="en-US" altLang="en-US" dirty="0"/>
              <a:t>*Let CGO’s know EARLY that you are planning to submit</a:t>
            </a:r>
          </a:p>
          <a:p>
            <a:r>
              <a:rPr lang="en-US" altLang="en-US" dirty="0"/>
              <a:t>*Can help with budgets, budget justifications, allowable expenses, and routing </a:t>
            </a:r>
            <a:r>
              <a:rPr lang="en-US" altLang="en-US" dirty="0" err="1"/>
              <a:t>eIAFs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*Speak to CGO’s before reaching out to OSPA or VPR’s – first line of inquiry 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B54D6D1-DE96-4D29-AE62-55FCA9C50D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1A0B01D-F1C4-417E-B8AD-DCCA61B6E4CE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5326DEA2-7E2E-480A-9D12-2757012659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05000F96-AF48-4790-B877-B4AEFC0C5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*Can help with research expenditures (what are allowable expenses), budget revisions, and justifications of essential purchases, final reports to funding agencies</a:t>
            </a:r>
          </a:p>
          <a:p>
            <a:r>
              <a:rPr lang="en-US" altLang="en-US"/>
              <a:t>*Speak to CGO post-award before reaching out to OSPA or VPR’s – first line of inquiry 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9945DDEF-EAC4-4261-9A3D-38E336C3D3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AE6C806-E9F4-4413-8418-B0F82E91D1D6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8E91855-8524-44FC-8120-D986E9E8B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E36BA50-871B-4BC4-86A4-DD17A6E46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Research organization includes more than funding resources. If relevant, ORI, IAUCC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“Someone is sitting in the shade today, because someone planted a tree a long time ago”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52E2D49-B6DF-4FFE-A78E-3A87BECFE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D13995A-488C-4165-94D3-572F95CA8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D55E0C54-AE2C-449B-919D-BF8E2628FA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2B003BC-C22C-4C93-B043-95C245F0F068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F8BAF4A-6501-411A-B5E6-501CB3643A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625142F-A913-41C6-AEB5-8D5FA7557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B56C6CDE-C2B1-4331-9DD6-1D896E037E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333B6A2-5EC9-4980-A6F5-B4D116A6BD4D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0C5F17E-196C-4968-B14B-D90C4419E0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435A8FE-F3F1-4418-A405-ADF7671A3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Ranking increased significantly since last year. For example, went form 16</a:t>
            </a:r>
            <a:r>
              <a:rPr lang="en-US" altLang="en-US" baseline="30000"/>
              <a:t>th</a:t>
            </a:r>
            <a:r>
              <a:rPr lang="en-US" altLang="en-US"/>
              <a:t> to 14</a:t>
            </a:r>
            <a:r>
              <a:rPr lang="en-US" altLang="en-US" baseline="30000"/>
              <a:t>th</a:t>
            </a:r>
            <a:r>
              <a:rPr lang="en-US" altLang="en-US"/>
              <a:t> in creating new startup companies and our ranking for total licensing income went from 32</a:t>
            </a:r>
            <a:r>
              <a:rPr lang="en-US" altLang="en-US" baseline="30000"/>
              <a:t>nd</a:t>
            </a:r>
            <a:r>
              <a:rPr lang="en-US" altLang="en-US"/>
              <a:t> to 27</a:t>
            </a:r>
            <a:r>
              <a:rPr lang="en-US" altLang="en-US" baseline="30000"/>
              <a:t>th</a:t>
            </a:r>
            <a:r>
              <a:rPr lang="en-US" altLang="en-US"/>
              <a:t>. 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380D3304-1671-497A-B3F8-6CE6B83C3A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E2D2633-6ACF-448C-8135-1D455B869309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63785A-DEF6-42A8-927E-90A03FF0C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30F68-C01A-4880-B0FA-A27FA993C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DB962C-3E91-4012-8335-902066649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4D292-92DA-4B28-9C37-A6BAA0E038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12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5FAADD-DA3A-4E44-B52C-7443C30A8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B4B5B1-7DF9-4E9F-87B5-5D2923A613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9C7180-DA1B-45FE-9FFE-45BA92C871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3833C-C6FF-463F-A5EA-59F1E75CCF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70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19FB9C-4523-446A-9AC2-270837ECC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6D6286-F2E7-4F40-B64C-6F1137D54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DCDE2A-F6BC-4A85-A05B-C94A19570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1A9F6-3047-4DF4-87E3-F39C878B7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08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D9E295-8FDB-4D64-8A68-B95A31651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495C48-AE59-462D-8214-4A7064AD3F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D839A4-50A7-4F3B-9188-783332937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418B3-E945-478A-8E72-B84579D2A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5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EF53CC-B445-4CC2-8692-724E30A6BD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08B0D7-828E-47A4-B495-D5C8C7A5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941245-2D66-42F8-B321-6915E81D5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5E796-769A-4E86-826B-0812F6FC0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35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37059D-4B42-4D51-8D15-A0EF6BC7C1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83AE96-29D0-4E47-B964-02934C0D2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0811C8-12E7-4AC5-BBB6-8B8CDA5F0E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63FB8-84DA-40DC-AB0D-0A69E6102C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17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6A1BC0-999A-4122-8452-0204EEE8B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3E96A5-79A4-45E9-B22B-70138B81CA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D51904-5C0B-49DA-A4B1-3ADE51AA8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2BF0A-6502-4414-B984-037250D22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21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E921F4-27A8-4331-A75E-3F3ED67EEA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33EB677-2D82-4BFE-8261-F886AA7244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5A3F91-259C-470C-AFC6-FB80706F6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411AE-911A-48A1-BA02-4BA969F32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20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FA4484-BC45-4B09-8E1C-4185EF603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897905-9A48-412D-A0E7-C72172D32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DC39426-8F0C-4A54-96BB-DC52C7043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73EAC-8029-47AE-B4BE-39BEF86E5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7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E99D84-1F17-4DC5-9947-4321B1CF5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A0D2419-5ADB-4F66-AD35-142CBC362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B19860-3F88-4969-9327-A2166E21A2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D704B-B7CC-49FE-ABD9-3751C41EB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98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251872-272D-4762-8635-C055B45C4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ED65D-5198-4B73-BF5C-7211FB4FE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9697D-2648-477C-AB18-99242CD5F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FE49A-386D-44A6-A9AD-FED0499E0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76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D48984-A8C2-4BF7-A02B-B6538E223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417EF-3F91-4EF6-928B-D4C7FF82E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C4F03-0D1E-4569-A287-1C82D49C7B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2A583-9ED7-4519-A2A1-EE60C8FDB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05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53337C-E350-4C7C-8D46-85D29789A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D4C4AE-2E6A-42CD-920F-8760CEEDA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EA2EEE-411E-4B74-A810-8D53543A21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2E5797-5FB6-4F2D-8A9A-35E11582C5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2FBAF3-E4AA-4DA0-98F7-8EE9F982CA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8CC1C9-BE10-42C3-83A1-F5BA73ED55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hyperlink" Target="mailto:asresearch@uky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uky.edu/research-data/stats-ranking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ky.edu/otc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uky.edu/research-priorities-initiativ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.uky.edu/cente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is.uky.edu/pdo/VideoLibrar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.uky.edu/proposal-development-offi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uky.edu/internal_suppor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as.uky.edu/internal-fund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sresearch@uky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yna.estes@uky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urces.as.uky.edu/grant-proposal-notification-form" TargetMode="External"/><Relationship Id="rId5" Type="http://schemas.openxmlformats.org/officeDocument/2006/relationships/hyperlink" Target="mailto:kimberly.reeder@uky.edu" TargetMode="External"/><Relationship Id="rId4" Type="http://schemas.openxmlformats.org/officeDocument/2006/relationships/hyperlink" Target="mailto:Mary.boulton@uky.ed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gwirt2@uky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ASGrants@uky.edu" TargetMode="External"/><Relationship Id="rId4" Type="http://schemas.openxmlformats.org/officeDocument/2006/relationships/hyperlink" Target="mailto:rebecca.roark@uky.ed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#10;Banner.jpg                                                     0002D97EMacintosh HD                   BC32E6C7:">
            <a:extLst>
              <a:ext uri="{FF2B5EF4-FFF2-40B4-BE49-F238E27FC236}">
                <a16:creationId xmlns:a16="http://schemas.microsoft.com/office/drawing/2014/main" id="{68A03315-DEB8-4F5E-9971-1183230DF4BF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382000" cy="2514600"/>
          </a:xfrm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338B65C-A98E-4B5D-9FBE-0F3578743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8229600" cy="350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195" tIns="45599" rIns="91195" bIns="45599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latin typeface="Arial" panose="020B0604020202020204" pitchFamily="34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6766EF96-2E20-484C-B19D-B8D097D2D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00400"/>
            <a:ext cx="8077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5" tIns="45599" rIns="91195" bIns="4559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cs typeface="Times" panose="02020603050405020304" pitchFamily="18" charset="0"/>
              </a:rPr>
              <a:t>Research, Funding,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cs typeface="Times" panose="02020603050405020304" pitchFamily="18" charset="0"/>
              </a:rPr>
              <a:t>and Grants Management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E2C3ACC9-6677-4FF7-8880-B05C75D69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5" y="4611688"/>
            <a:ext cx="5653088" cy="181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5" tIns="45599" rIns="91195" bIns="4559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Times" panose="02020603050405020304" pitchFamily="18" charset="0"/>
              </a:rPr>
              <a:t>Betty Lorch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" panose="02020603050405020304" pitchFamily="18" charset="0"/>
              </a:rPr>
              <a:t>Senior Associate Dean for Research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" panose="02020603050405020304" pitchFamily="18" charset="0"/>
              </a:rPr>
              <a:t>202 Patterson Office Tower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" panose="02020603050405020304" pitchFamily="18" charset="0"/>
              </a:rPr>
              <a:t>859-257-1375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" panose="02020603050405020304" pitchFamily="18" charset="0"/>
                <a:hlinkClick r:id="rId4"/>
              </a:rPr>
              <a:t>asresearch@uky.edu</a:t>
            </a:r>
            <a:r>
              <a:rPr lang="en-US" altLang="en-US" sz="2000" b="1" dirty="0">
                <a:cs typeface="Times" panose="02020603050405020304" pitchFamily="18" charset="0"/>
              </a:rPr>
              <a:t> </a:t>
            </a:r>
          </a:p>
        </p:txBody>
      </p:sp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id="{72A2AB71-8D2F-4938-8164-01A268FF41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685800"/>
          <a:ext cx="14478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Bitmap Image" r:id="rId5" imgW="1771790" imgH="942784" progId="Paint.Picture">
                  <p:embed/>
                </p:oleObj>
              </mc:Choice>
              <mc:Fallback>
                <p:oleObj name="Bitmap Image" r:id="rId5" imgW="1771790" imgH="94278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989" t="7071" r="11290" b="11279"/>
                      <a:stretch>
                        <a:fillRect/>
                      </a:stretch>
                    </p:blipFill>
                    <p:spPr bwMode="auto">
                      <a:xfrm>
                        <a:off x="3733800" y="685800"/>
                        <a:ext cx="1447800" cy="76993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FB9F842-FDCF-4493-8B4A-662680EF9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609600"/>
            <a:ext cx="7772400" cy="882650"/>
          </a:xfrm>
        </p:spPr>
        <p:txBody>
          <a:bodyPr/>
          <a:lstStyle/>
          <a:p>
            <a:pPr eaLnBrk="1" hangingPunct="1"/>
            <a:br>
              <a:rPr lang="en-US" altLang="en-US" sz="1000" dirty="0"/>
            </a:br>
            <a:r>
              <a:rPr lang="en-US" altLang="en-US" b="1" dirty="0"/>
              <a:t>FY 2020 </a:t>
            </a:r>
            <a:br>
              <a:rPr lang="en-US" altLang="en-US" b="1" dirty="0"/>
            </a:br>
            <a:r>
              <a:rPr lang="en-US" altLang="en-US" b="1" dirty="0"/>
              <a:t>University Research Statistics</a:t>
            </a:r>
            <a:br>
              <a:rPr lang="en-US" altLang="en-US" b="1" dirty="0"/>
            </a:br>
            <a:r>
              <a:rPr lang="en-US" altLang="en-US" sz="2000" b="1" dirty="0">
                <a:hlinkClick r:id="rId3"/>
              </a:rPr>
              <a:t>https://www.research.uky.edu/research-data/stats-rankings</a:t>
            </a:r>
            <a:br>
              <a:rPr lang="en-US" altLang="en-US" sz="2000" b="1" dirty="0"/>
            </a:br>
            <a:br>
              <a:rPr lang="en-US" altLang="en-US" sz="2000" b="1" dirty="0"/>
            </a:br>
            <a:br>
              <a:rPr lang="en-US" altLang="en-US" sz="1000" dirty="0"/>
            </a:br>
            <a:endParaRPr lang="en-US" altLang="en-US" sz="1000" dirty="0"/>
          </a:p>
        </p:txBody>
      </p:sp>
      <p:sp>
        <p:nvSpPr>
          <p:cNvPr id="19459" name="Content Placeholder 1">
            <a:extLst>
              <a:ext uri="{FF2B5EF4-FFF2-40B4-BE49-F238E27FC236}">
                <a16:creationId xmlns:a16="http://schemas.microsoft.com/office/drawing/2014/main" id="{C8DBADC2-8A50-4089-8965-CCD49DA80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89" y="1784733"/>
            <a:ext cx="8526061" cy="5381242"/>
          </a:xfrm>
        </p:spPr>
        <p:txBody>
          <a:bodyPr/>
          <a:lstStyle/>
          <a:p>
            <a:r>
              <a:rPr lang="en-US" altLang="en-US" sz="2800" dirty="0"/>
              <a:t>Extramural grant and contract awards totaled $429.2 million </a:t>
            </a:r>
          </a:p>
          <a:p>
            <a:r>
              <a:rPr lang="en-US" altLang="en-US" sz="2800" dirty="0"/>
              <a:t>Federal agencies awarded $272.2 million, 63% of UK’s total awards</a:t>
            </a:r>
          </a:p>
          <a:p>
            <a:pPr lvl="1"/>
            <a:r>
              <a:rPr lang="en-US" altLang="en-US" sz="2400" dirty="0"/>
              <a:t>NIH grants totaled $163.7 million</a:t>
            </a:r>
          </a:p>
          <a:p>
            <a:pPr lvl="1"/>
            <a:r>
              <a:rPr lang="en-US" altLang="en-US" sz="2400" dirty="0"/>
              <a:t>NSF grants totaled $22.1 million</a:t>
            </a:r>
          </a:p>
          <a:p>
            <a:r>
              <a:rPr lang="en-US" altLang="en-US" sz="2800" dirty="0"/>
              <a:t>State agencies awarded $87.0 million</a:t>
            </a:r>
          </a:p>
          <a:p>
            <a:r>
              <a:rPr lang="en-US" altLang="en-US" sz="2800" dirty="0"/>
              <a:t>Industry awarded $16.8 million </a:t>
            </a:r>
          </a:p>
          <a:p>
            <a:r>
              <a:rPr lang="en-US" altLang="en-US" sz="2800" dirty="0"/>
              <a:t>Non-profit agencies awarded $26.3 million</a:t>
            </a:r>
          </a:p>
          <a:p>
            <a:r>
              <a:rPr lang="en-US" altLang="en-US" sz="2800" dirty="0"/>
              <a:t>Other: $26.8 million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>
            <a:extLst>
              <a:ext uri="{FF2B5EF4-FFF2-40B4-BE49-F238E27FC236}">
                <a16:creationId xmlns:a16="http://schemas.microsoft.com/office/drawing/2014/main" id="{B8DB6984-6D05-4532-BAC7-9C847CC56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320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tx2"/>
                </a:solidFill>
                <a:cs typeface="Times" panose="02020603050405020304" pitchFamily="18" charset="0"/>
              </a:rPr>
              <a:t>Grant Activity Distribution </a:t>
            </a:r>
            <a:br>
              <a:rPr lang="en-US" altLang="en-US" sz="4400" b="1">
                <a:solidFill>
                  <a:schemeClr val="tx2"/>
                </a:solidFill>
                <a:latin typeface="Verdana" panose="020B0604030504040204" pitchFamily="34" charset="0"/>
              </a:rPr>
            </a:br>
            <a:endParaRPr lang="en-US" altLang="en-US" sz="4400" b="1">
              <a:solidFill>
                <a:schemeClr val="tx2"/>
              </a:solidFill>
            </a:endParaRPr>
          </a:p>
        </p:txBody>
      </p:sp>
      <p:graphicFrame>
        <p:nvGraphicFramePr>
          <p:cNvPr id="21507" name="Object 2">
            <a:extLst>
              <a:ext uri="{FF2B5EF4-FFF2-40B4-BE49-F238E27FC236}">
                <a16:creationId xmlns:a16="http://schemas.microsoft.com/office/drawing/2014/main" id="{8D62238C-E154-4EAA-8F92-B3F7F0AB0E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107628"/>
              </p:ext>
            </p:extLst>
          </p:nvPr>
        </p:nvGraphicFramePr>
        <p:xfrm>
          <a:off x="731838" y="1347788"/>
          <a:ext cx="7232650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Worksheet" r:id="rId4" imgW="7232736" imgH="4197255" progId="Excel.Sheet.12">
                  <p:embed/>
                </p:oleObj>
              </mc:Choice>
              <mc:Fallback>
                <p:oleObj name="Worksheet" r:id="rId4" imgW="7232736" imgH="4197255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1347788"/>
                        <a:ext cx="7232650" cy="419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F13B85C-AE8F-4A5D-8BB0-0E37C63A7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1038" y="439738"/>
            <a:ext cx="7772400" cy="723900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b="1" dirty="0">
                <a:cs typeface="Times" panose="02020603050405020304" pitchFamily="18" charset="0"/>
              </a:rPr>
            </a:br>
            <a:r>
              <a:rPr lang="en-US" altLang="en-US" sz="3600" b="1" dirty="0">
                <a:latin typeface="+mn-lt"/>
                <a:cs typeface="Times" panose="02020603050405020304" pitchFamily="18" charset="0"/>
              </a:rPr>
              <a:t>Office of Technology Commercialization</a:t>
            </a:r>
            <a:br>
              <a:rPr lang="en-US" altLang="en-US" sz="3600" dirty="0">
                <a:latin typeface="+mn-lt"/>
              </a:rPr>
            </a:br>
            <a:r>
              <a:rPr lang="en-US" altLang="en-US" sz="2000" dirty="0">
                <a:latin typeface="Verdana" panose="020B0604030504040204" pitchFamily="34" charset="0"/>
                <a:hlinkClick r:id="rId3"/>
              </a:rPr>
              <a:t>http://www.research.uky.edu/otc/</a:t>
            </a:r>
            <a:r>
              <a:rPr lang="en-US" altLang="en-US" sz="2000" dirty="0">
                <a:latin typeface="Verdana" panose="020B0604030504040204" pitchFamily="34" charset="0"/>
              </a:rPr>
              <a:t> </a:t>
            </a:r>
            <a:br>
              <a:rPr lang="en-US" altLang="en-US" sz="2000" dirty="0">
                <a:latin typeface="Verdana" panose="020B0604030504040204" pitchFamily="34" charset="0"/>
              </a:rPr>
            </a:br>
            <a:endParaRPr lang="en-US" altLang="en-US" dirty="0"/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C1BFEB87-9BE4-4AB4-90E3-07C717CB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1674813"/>
            <a:ext cx="7772400" cy="4438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sz="1800" b="1" dirty="0">
                <a:latin typeface="Times" pitchFamily="18" charset="0"/>
                <a:cs typeface="Times" pitchFamily="18" charset="0"/>
              </a:rPr>
              <a:t>Current Policy for Royalty Sharing</a:t>
            </a:r>
          </a:p>
          <a:p>
            <a:pPr>
              <a:lnSpc>
                <a:spcPct val="130000"/>
              </a:lnSpc>
              <a:defRPr/>
            </a:pPr>
            <a:r>
              <a:rPr lang="en-US" sz="1800" dirty="0">
                <a:latin typeface="+mj-lt"/>
              </a:rPr>
              <a:t>	40% to the inventors</a:t>
            </a:r>
          </a:p>
          <a:p>
            <a:pPr>
              <a:lnSpc>
                <a:spcPct val="130000"/>
              </a:lnSpc>
              <a:defRPr/>
            </a:pPr>
            <a:r>
              <a:rPr lang="en-US" sz="1800" dirty="0">
                <a:latin typeface="+mj-lt"/>
              </a:rPr>
              <a:t>	20% to the department</a:t>
            </a:r>
          </a:p>
          <a:p>
            <a:pPr>
              <a:lnSpc>
                <a:spcPct val="130000"/>
              </a:lnSpc>
              <a:defRPr/>
            </a:pPr>
            <a:r>
              <a:rPr lang="en-US" sz="1800" dirty="0">
                <a:latin typeface="+mj-lt"/>
              </a:rPr>
              <a:t>	20% to the college</a:t>
            </a:r>
          </a:p>
          <a:p>
            <a:pPr>
              <a:lnSpc>
                <a:spcPct val="130000"/>
              </a:lnSpc>
              <a:defRPr/>
            </a:pPr>
            <a:r>
              <a:rPr lang="en-US" sz="1800" dirty="0">
                <a:latin typeface="+mj-lt"/>
              </a:rPr>
              <a:t>	20% to the University</a:t>
            </a:r>
          </a:p>
          <a:p>
            <a:pPr>
              <a:lnSpc>
                <a:spcPct val="130000"/>
              </a:lnSpc>
              <a:defRPr/>
            </a:pPr>
            <a:endParaRPr lang="en-US" sz="1800" dirty="0">
              <a:latin typeface="+mj-lt"/>
              <a:cs typeface="Times" pitchFamily="18" charset="0"/>
            </a:endParaRPr>
          </a:p>
          <a:p>
            <a:pPr>
              <a:defRPr/>
            </a:pPr>
            <a:r>
              <a:rPr lang="en-US" sz="1800" b="1" dirty="0"/>
              <a:t>IP Development, Patents, Licenses (FY2019)</a:t>
            </a:r>
          </a:p>
          <a:p>
            <a:pPr>
              <a:defRPr/>
            </a:pPr>
            <a:r>
              <a:rPr lang="en-US" sz="1800" dirty="0"/>
              <a:t>	117</a:t>
            </a:r>
            <a:r>
              <a:rPr lang="en-US" altLang="en-US" sz="1800" dirty="0"/>
              <a:t> disclosures</a:t>
            </a:r>
          </a:p>
          <a:p>
            <a:pPr>
              <a:defRPr/>
            </a:pPr>
            <a:r>
              <a:rPr lang="en-US" altLang="en-US" sz="1800" dirty="0"/>
              <a:t>	165 patent applications filed </a:t>
            </a:r>
          </a:p>
          <a:p>
            <a:pPr>
              <a:defRPr/>
            </a:pPr>
            <a:r>
              <a:rPr lang="en-US" altLang="en-US" sz="1800" dirty="0"/>
              <a:t>	33 new patents issued</a:t>
            </a:r>
          </a:p>
          <a:p>
            <a:pPr>
              <a:defRPr/>
            </a:pPr>
            <a:r>
              <a:rPr lang="en-US" altLang="en-US" sz="1800" dirty="0"/>
              <a:t>	618 worldwide patent assets</a:t>
            </a:r>
          </a:p>
          <a:p>
            <a:pPr>
              <a:defRPr/>
            </a:pPr>
            <a:r>
              <a:rPr lang="en-US" altLang="en-US" sz="1800" dirty="0"/>
              <a:t>	6 new start-up companies affiliated with UK technology</a:t>
            </a:r>
          </a:p>
          <a:p>
            <a:pPr>
              <a:defRPr/>
            </a:pPr>
            <a:r>
              <a:rPr lang="en-US" altLang="en-US" sz="1800" dirty="0"/>
              <a:t>	$2.9 million in gross royalty income</a:t>
            </a:r>
          </a:p>
          <a:p>
            <a:pPr>
              <a:defRPr/>
            </a:pPr>
            <a:r>
              <a:rPr lang="en-US" altLang="en-US" sz="1600" dirty="0"/>
              <a:t>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45868DC3-23B3-4733-9F82-6208D8A6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575412"/>
          </a:xfrm>
        </p:spPr>
        <p:txBody>
          <a:bodyPr/>
          <a:lstStyle/>
          <a:p>
            <a:r>
              <a:rPr lang="en-US" altLang="en-US" sz="3600" b="1" dirty="0"/>
              <a:t>University Research Priority Areas</a:t>
            </a:r>
            <a:br>
              <a:rPr lang="en-US" altLang="en-US" sz="3600" b="1" dirty="0"/>
            </a:br>
            <a:r>
              <a:rPr lang="en-US" altLang="en-US" sz="3600" b="1" dirty="0"/>
              <a:t>and Research Centers</a:t>
            </a:r>
            <a:br>
              <a:rPr lang="en-US" altLang="en-US" b="1" dirty="0"/>
            </a:br>
            <a:r>
              <a:rPr lang="en-US" sz="1800" dirty="0">
                <a:hlinkClick r:id="rId3"/>
              </a:rPr>
              <a:t>https://www.research.uky.edu/research-priorities-initiative</a:t>
            </a:r>
            <a:br>
              <a:rPr lang="en-US" sz="1800" dirty="0"/>
            </a:br>
            <a:r>
              <a:rPr lang="en-US" sz="1800" dirty="0">
                <a:hlinkClick r:id="rId4"/>
              </a:rPr>
              <a:t>https://www.research.uky.edu/centers</a:t>
            </a:r>
            <a:endParaRPr lang="en-US" altLang="en-US" sz="1800" b="1" dirty="0"/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AFF342B-87B5-485B-BDD6-2AD4A4206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Neuroscience</a:t>
            </a:r>
          </a:p>
          <a:p>
            <a:r>
              <a:rPr lang="en-US" altLang="en-US" dirty="0"/>
              <a:t>Substance Use Disorder</a:t>
            </a:r>
          </a:p>
          <a:p>
            <a:r>
              <a:rPr lang="en-US" altLang="en-US" dirty="0"/>
              <a:t>Cancer</a:t>
            </a:r>
          </a:p>
          <a:p>
            <a:r>
              <a:rPr lang="en-US" altLang="en-US" dirty="0"/>
              <a:t>Diabetes</a:t>
            </a:r>
          </a:p>
          <a:p>
            <a:r>
              <a:rPr lang="en-US" altLang="en-US" dirty="0"/>
              <a:t>Cardiovascular</a:t>
            </a:r>
          </a:p>
          <a:p>
            <a:r>
              <a:rPr lang="en-US" altLang="en-US" dirty="0"/>
              <a:t>Energy</a:t>
            </a:r>
          </a:p>
          <a:p>
            <a:r>
              <a:rPr lang="en-US" altLang="en-US" dirty="0"/>
              <a:t>UNITE (new racial equity initiative)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1C64EF1-7980-4BA5-AFF2-7C9FB5C97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2738"/>
            <a:ext cx="7772400" cy="1143000"/>
          </a:xfrm>
        </p:spPr>
        <p:txBody>
          <a:bodyPr/>
          <a:lstStyle/>
          <a:p>
            <a:r>
              <a:rPr lang="en-US" altLang="en-US" b="1"/>
              <a:t>Research Alphabet Soup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1EFC078-30C6-4A86-B5F1-922936E43F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9475" y="1455738"/>
            <a:ext cx="7810500" cy="47371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200" b="1"/>
              <a:t>UKRF</a:t>
            </a:r>
            <a:r>
              <a:rPr lang="en-US" altLang="en-US" sz="2000"/>
              <a:t>:  University of Kentucky Research Foundation (entity within UK that houses grant awards)</a:t>
            </a:r>
          </a:p>
          <a:p>
            <a:pPr>
              <a:buFontTx/>
              <a:buNone/>
            </a:pPr>
            <a:r>
              <a:rPr lang="en-US" altLang="en-US" sz="2200" b="1"/>
              <a:t>VPR</a:t>
            </a:r>
            <a:r>
              <a:rPr lang="en-US" altLang="en-US" sz="2000"/>
              <a:t>:  Vice President for Research, Lisa Cassis</a:t>
            </a:r>
          </a:p>
          <a:p>
            <a:pPr>
              <a:buFontTx/>
              <a:buNone/>
            </a:pPr>
            <a:r>
              <a:rPr lang="en-US" altLang="en-US" sz="2000" b="1"/>
              <a:t>     Senior Assoc. VPR</a:t>
            </a:r>
            <a:r>
              <a:rPr lang="en-US" altLang="en-US" sz="2000"/>
              <a:t>: Martha Peterson (internal funding programs)	</a:t>
            </a:r>
          </a:p>
          <a:p>
            <a:pPr>
              <a:buFontTx/>
              <a:buNone/>
            </a:pPr>
            <a:r>
              <a:rPr lang="en-US" altLang="en-US" sz="2200" b="1"/>
              <a:t>OSPA</a:t>
            </a:r>
            <a:r>
              <a:rPr lang="en-US" altLang="en-US" sz="2000"/>
              <a:t>:  Office of Sponsored Projects Administration (Kim C. Carter)</a:t>
            </a:r>
          </a:p>
          <a:p>
            <a:pPr>
              <a:buFontTx/>
              <a:buNone/>
            </a:pPr>
            <a:r>
              <a:rPr lang="en-US" altLang="en-US" sz="2000"/>
              <a:t>	(</a:t>
            </a:r>
            <a:r>
              <a:rPr lang="en-US" altLang="en-US" sz="2000" b="1"/>
              <a:t>eIAF</a:t>
            </a:r>
            <a:r>
              <a:rPr lang="en-US" altLang="en-US" sz="2000"/>
              <a:t>: electronic Internal Approval Form; </a:t>
            </a:r>
            <a:r>
              <a:rPr lang="en-US" altLang="en-US" sz="2000" b="1"/>
              <a:t>CoI</a:t>
            </a:r>
            <a:r>
              <a:rPr lang="en-US" altLang="en-US" sz="2000"/>
              <a:t>: Conflict of Interest)</a:t>
            </a:r>
          </a:p>
          <a:p>
            <a:pPr>
              <a:buFontTx/>
              <a:buNone/>
            </a:pPr>
            <a:r>
              <a:rPr lang="en-US" altLang="en-US" sz="2200" b="1"/>
              <a:t>ORI</a:t>
            </a:r>
            <a:r>
              <a:rPr lang="en-US" altLang="en-US" sz="2000"/>
              <a:t>:  Office of Research Integrity (Helene Lake-Bullock)</a:t>
            </a:r>
          </a:p>
          <a:p>
            <a:pPr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IACUC</a:t>
            </a:r>
            <a:r>
              <a:rPr lang="en-US" altLang="en-US" sz="2000"/>
              <a:t>:  Institutional Animal Care &amp; Use Committee</a:t>
            </a:r>
          </a:p>
          <a:p>
            <a:pPr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IRB</a:t>
            </a:r>
            <a:r>
              <a:rPr lang="en-US" altLang="en-US" sz="2000"/>
              <a:t>:  Institutional Review Board</a:t>
            </a:r>
          </a:p>
          <a:p>
            <a:pPr>
              <a:buFontTx/>
              <a:buNone/>
            </a:pPr>
            <a:r>
              <a:rPr lang="en-US" altLang="en-US" sz="2200" b="1"/>
              <a:t>PDO</a:t>
            </a:r>
            <a:r>
              <a:rPr lang="en-US" altLang="en-US" sz="2000"/>
              <a:t>:  Proposal Development Office (Kathy Grzech)</a:t>
            </a:r>
          </a:p>
          <a:p>
            <a:pPr>
              <a:buFontTx/>
              <a:buNone/>
            </a:pPr>
            <a:r>
              <a:rPr lang="en-US" altLang="en-US" sz="2200" b="1"/>
              <a:t>RFS (formerly SPA)</a:t>
            </a:r>
            <a:r>
              <a:rPr lang="en-US" altLang="en-US" sz="2000"/>
              <a:t>:  Research Financial Services (formerly Sponsored Projects Accounting) - Office of the Treasurer</a:t>
            </a:r>
          </a:p>
          <a:p>
            <a:pPr>
              <a:buFontTx/>
              <a:buNone/>
            </a:pPr>
            <a:r>
              <a:rPr lang="en-US" altLang="en-US" sz="2000" b="1"/>
              <a:t>CGO : </a:t>
            </a:r>
            <a:r>
              <a:rPr lang="en-US" altLang="en-US" sz="2000"/>
              <a:t>College Grants Officer </a:t>
            </a:r>
            <a:endParaRPr lang="en-US" altLang="en-US" sz="2000" b="1"/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F22F517-61F8-4EFF-88CC-3F5F97B3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31863"/>
          </a:xfrm>
        </p:spPr>
        <p:txBody>
          <a:bodyPr/>
          <a:lstStyle/>
          <a:p>
            <a:r>
              <a:rPr lang="en-US" altLang="en-US" b="1"/>
              <a:t>UK Research Resources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EA7F6F3-DB46-435A-9E0F-E47E8D3E6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99013"/>
          </a:xfrm>
        </p:spPr>
        <p:txBody>
          <a:bodyPr/>
          <a:lstStyle/>
          <a:p>
            <a:r>
              <a:rPr lang="en-US" altLang="en-US" b="1" dirty="0"/>
              <a:t>VPR Video Library </a:t>
            </a:r>
            <a:r>
              <a:rPr lang="en-US" altLang="en-US" sz="2000" dirty="0"/>
              <a:t>(</a:t>
            </a:r>
            <a:r>
              <a:rPr lang="en-US" altLang="en-US" sz="2000" dirty="0">
                <a:hlinkClick r:id="rId3"/>
              </a:rPr>
              <a:t>https://ris.uky.edu/pdo/VideoLibrary/</a:t>
            </a:r>
            <a:r>
              <a:rPr lang="en-US" altLang="en-US" sz="2000" dirty="0"/>
              <a:t>)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/>
              <a:t>VPR workshops (incl. weekly Lunch &amp; Learn series)</a:t>
            </a:r>
          </a:p>
          <a:p>
            <a:pPr lvl="1"/>
            <a:r>
              <a:rPr lang="en-US" altLang="en-US" sz="2400" dirty="0"/>
              <a:t>E-IRB tutorials</a:t>
            </a:r>
          </a:p>
          <a:p>
            <a:pPr lvl="1"/>
            <a:r>
              <a:rPr lang="en-US" altLang="en-US" sz="2400" dirty="0"/>
              <a:t>Proposal development training</a:t>
            </a:r>
            <a:r>
              <a:rPr lang="en-US" altLang="en-US" dirty="0"/>
              <a:t> </a:t>
            </a:r>
          </a:p>
          <a:p>
            <a:r>
              <a:rPr lang="en-US" altLang="en-US" b="1" dirty="0"/>
              <a:t>Proposal Development Office (PDO)</a:t>
            </a:r>
            <a:r>
              <a:rPr lang="en-US" altLang="en-US" dirty="0"/>
              <a:t> </a:t>
            </a:r>
            <a:r>
              <a:rPr lang="en-US" altLang="en-US" sz="2000" dirty="0"/>
              <a:t>(</a:t>
            </a:r>
            <a:r>
              <a:rPr lang="en-US" altLang="en-US" sz="2000" dirty="0">
                <a:hlinkClick r:id="rId4"/>
              </a:rPr>
              <a:t>https://www.research.uky.edu/proposal-development-office</a:t>
            </a:r>
            <a:r>
              <a:rPr lang="en-US" altLang="en-US" sz="2000" dirty="0"/>
              <a:t>)</a:t>
            </a:r>
          </a:p>
          <a:p>
            <a:pPr lvl="1"/>
            <a:r>
              <a:rPr lang="en-US" altLang="en-US" sz="2400" dirty="0"/>
              <a:t>Funding Alert Mailing List Subscription </a:t>
            </a:r>
          </a:p>
          <a:p>
            <a:pPr lvl="1"/>
            <a:r>
              <a:rPr lang="en-US" altLang="en-US" sz="2400" dirty="0"/>
              <a:t>Workshops</a:t>
            </a:r>
          </a:p>
          <a:p>
            <a:pPr lvl="1"/>
            <a:r>
              <a:rPr lang="en-US" altLang="en-US" sz="2400" dirty="0"/>
              <a:t>Proposal reviews</a:t>
            </a:r>
          </a:p>
          <a:p>
            <a:pPr lvl="1"/>
            <a:r>
              <a:rPr lang="en-US" altLang="en-US" sz="2400" dirty="0"/>
              <a:t>Limited Submissions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5AF1E26-CE18-47DF-8F6C-C9A5165FD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211263"/>
            <a:ext cx="8502650" cy="727075"/>
          </a:xfrm>
        </p:spPr>
        <p:txBody>
          <a:bodyPr/>
          <a:lstStyle/>
          <a:p>
            <a:r>
              <a:rPr lang="en-US" altLang="en-US" b="1"/>
              <a:t>University </a:t>
            </a:r>
            <a:br>
              <a:rPr lang="en-US" altLang="en-US" b="1"/>
            </a:br>
            <a:r>
              <a:rPr lang="en-US" altLang="en-US" b="1"/>
              <a:t>Funding Mechanisms</a:t>
            </a:r>
            <a:br>
              <a:rPr lang="en-US" altLang="en-US" b="1"/>
            </a:br>
            <a:r>
              <a:rPr lang="en-US" altLang="en-US" sz="2800">
                <a:hlinkClick r:id="rId3"/>
              </a:rPr>
              <a:t>https://www.research.uky.edu/internal_support</a:t>
            </a:r>
            <a:r>
              <a:rPr lang="en-US" altLang="en-US" sz="2800"/>
              <a:t>  </a:t>
            </a:r>
            <a:br>
              <a:rPr lang="en-US" altLang="en-US" sz="2800"/>
            </a:br>
            <a:br>
              <a:rPr lang="en-US" altLang="en-US" sz="2800"/>
            </a:br>
            <a:br>
              <a:rPr lang="en-US" altLang="en-US"/>
            </a:br>
            <a:endParaRPr lang="en-US" altLang="en-US" sz="240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00C1244-767F-4D62-8144-6E2B51BF3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63" y="1828800"/>
            <a:ext cx="7875587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en-US" sz="2600" b="1" dirty="0"/>
              <a:t>Current VPR funding mechanisms: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2400" b="1" dirty="0"/>
              <a:t>Support for Research and Creative Activities</a:t>
            </a:r>
            <a:r>
              <a:rPr lang="en-US" altLang="en-US" sz="2400" dirty="0"/>
              <a:t>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en-US" sz="2000" dirty="0"/>
              <a:t>March 1 VPR deadline (February deadlines in department and A&amp;S before submission by Research Dean’s office); for research in areas of excellence that are not traditionally amenable to external funding</a:t>
            </a:r>
          </a:p>
          <a:p>
            <a:pPr>
              <a:defRPr/>
            </a:pPr>
            <a:r>
              <a:rPr lang="en-US" altLang="en-US" sz="2400" b="1" dirty="0"/>
              <a:t>Igniting Research Collaborations </a:t>
            </a:r>
            <a:r>
              <a:rPr lang="en-US" altLang="en-US" sz="2400" dirty="0"/>
              <a:t>(IRC)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/>
              <a:t>Networking event and pilot funding for new cross-college collaborations; usually spring; re-scheduled for Fall 2020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2400" b="1" dirty="0"/>
              <a:t>Conference and Workshop Support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en-US" sz="2000" dirty="0"/>
              <a:t>Up to $4,000 but awards likely to be lower; December 1 deadline for submission by A&amp;S Research Dean’s office</a:t>
            </a:r>
          </a:p>
          <a:p>
            <a:pPr>
              <a:defRPr/>
            </a:pPr>
            <a:r>
              <a:rPr lang="en-US" altLang="en-US" sz="2400" b="1" dirty="0"/>
              <a:t>Occasional competitions </a:t>
            </a:r>
            <a:r>
              <a:rPr lang="en-US" altLang="en-US" sz="2000" dirty="0"/>
              <a:t>– e.g., 2020 COVID research cores</a:t>
            </a:r>
          </a:p>
          <a:p>
            <a:pPr>
              <a:buFontTx/>
              <a:buNone/>
              <a:defRPr/>
            </a:pPr>
            <a:r>
              <a:rPr lang="en-US" altLang="en-US" sz="1800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0A56312-458C-40F7-9D47-E76D57EA2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263" y="900113"/>
            <a:ext cx="8039100" cy="1133475"/>
          </a:xfrm>
        </p:spPr>
        <p:txBody>
          <a:bodyPr/>
          <a:lstStyle/>
          <a:p>
            <a:r>
              <a:rPr lang="en-US" altLang="en-US" b="1"/>
              <a:t>College of A&amp;S </a:t>
            </a:r>
            <a:br>
              <a:rPr lang="en-US" altLang="en-US" b="1"/>
            </a:br>
            <a:r>
              <a:rPr lang="en-US" altLang="en-US" b="1"/>
              <a:t>Funding Mechanisms</a:t>
            </a:r>
            <a:br>
              <a:rPr lang="en-US" altLang="en-US" b="1"/>
            </a:br>
            <a:r>
              <a:rPr lang="en-US" altLang="en-US" sz="3200">
                <a:hlinkClick r:id="rId3"/>
              </a:rPr>
              <a:t>https://resources.as.uky.edu/internal-funding</a:t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00C1244-767F-4D62-8144-6E2B51BF3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75" y="2238375"/>
            <a:ext cx="7837488" cy="480853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sz="2600" b="1" dirty="0"/>
              <a:t>Due to restricted budget in 2020-2021, typical funding mechanisms are suspended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en-US" sz="2600" b="1" dirty="0"/>
          </a:p>
          <a:p>
            <a:pPr>
              <a:spcBef>
                <a:spcPts val="0"/>
              </a:spcBef>
              <a:defRPr/>
            </a:pPr>
            <a:r>
              <a:rPr lang="en-US" altLang="en-US" sz="2600" b="1" dirty="0"/>
              <a:t>Very limited funds are available to support pressing research needs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en-US" sz="2600" b="1" dirty="0"/>
          </a:p>
          <a:p>
            <a:pPr>
              <a:spcBef>
                <a:spcPts val="0"/>
              </a:spcBef>
              <a:defRPr/>
            </a:pPr>
            <a:r>
              <a:rPr lang="en-US" altLang="en-US" sz="2600" b="1" dirty="0"/>
              <a:t>Contact Betty Lorch at </a:t>
            </a:r>
            <a:r>
              <a:rPr lang="en-US" altLang="en-US" sz="2600" b="1" dirty="0">
                <a:hlinkClick r:id="rId4"/>
              </a:rPr>
              <a:t>asresearch@uky.edu</a:t>
            </a:r>
            <a:r>
              <a:rPr lang="en-US" altLang="en-US" sz="2600" b="1" dirty="0"/>
              <a:t> with questions</a:t>
            </a:r>
            <a:endParaRPr lang="en-US" altLang="en-US" sz="2000" b="1" dirty="0"/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US" altLang="en-US" sz="2000" dirty="0"/>
          </a:p>
          <a:p>
            <a:pPr>
              <a:buFontTx/>
              <a:buNone/>
              <a:defRPr/>
            </a:pPr>
            <a:endParaRPr lang="en-US" altLang="en-US" sz="1800" dirty="0"/>
          </a:p>
          <a:p>
            <a:pPr>
              <a:buFontTx/>
              <a:buNone/>
              <a:defRPr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7F30F83-EB63-4BDC-A2C9-9CD0D175C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4325" y="411163"/>
            <a:ext cx="8353425" cy="503237"/>
          </a:xfrm>
        </p:spPr>
        <p:txBody>
          <a:bodyPr/>
          <a:lstStyle/>
          <a:p>
            <a:r>
              <a:rPr lang="en-US" altLang="en-US" b="1"/>
              <a:t>A&amp;S Assistance with Grants </a:t>
            </a:r>
            <a:br>
              <a:rPr lang="en-US" altLang="en-US" sz="3600" b="1"/>
            </a:br>
            <a:r>
              <a:rPr lang="en-US" altLang="en-US" sz="3600" b="1"/>
              <a:t>(Pre-Award)</a:t>
            </a:r>
            <a:r>
              <a:rPr lang="en-US" altLang="en-US" b="1"/>
              <a:t>	</a:t>
            </a:r>
          </a:p>
        </p:txBody>
      </p:sp>
      <p:sp>
        <p:nvSpPr>
          <p:cNvPr id="12291" name="Content Placeholder 4">
            <a:extLst>
              <a:ext uri="{FF2B5EF4-FFF2-40B4-BE49-F238E27FC236}">
                <a16:creationId xmlns:a16="http://schemas.microsoft.com/office/drawing/2014/main" id="{E2CE453B-A533-48C4-A490-D95C28E674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0713" y="1247775"/>
            <a:ext cx="7761287" cy="5495925"/>
          </a:xfrm>
        </p:spPr>
        <p:txBody>
          <a:bodyPr/>
          <a:lstStyle/>
          <a:p>
            <a:pPr>
              <a:defRPr/>
            </a:pPr>
            <a:r>
              <a:rPr lang="en-US" altLang="en-US" sz="2400" b="1" dirty="0"/>
              <a:t>Kyna Estes, </a:t>
            </a:r>
            <a:r>
              <a:rPr lang="en-US" altLang="en-US" sz="2400" dirty="0"/>
              <a:t>College Grants Officer Senior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267 Patterson Office Tower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859-257-8422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>
                <a:hlinkClick r:id="rId3"/>
              </a:rPr>
              <a:t>kyna.estes@uky.edu</a:t>
            </a:r>
            <a:r>
              <a:rPr lang="en-US" altLang="en-US" sz="2000" dirty="0"/>
              <a:t>  </a:t>
            </a:r>
          </a:p>
          <a:p>
            <a:pPr>
              <a:defRPr/>
            </a:pPr>
            <a:r>
              <a:rPr lang="en-US" altLang="en-US" sz="2400" b="1" dirty="0"/>
              <a:t>Mary Boulton, </a:t>
            </a:r>
            <a:r>
              <a:rPr lang="en-US" altLang="en-US" sz="2400" dirty="0"/>
              <a:t>College Grants Officer Senior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267 Patterson Office Tower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859-218-4914</a:t>
            </a:r>
            <a:endParaRPr lang="en-US" altLang="en-US" sz="2000" dirty="0">
              <a:hlinkClick r:id="rId4"/>
            </a:endParaRP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>
                <a:hlinkClick r:id="rId4"/>
              </a:rPr>
              <a:t>mary.boulton@uky.edu</a:t>
            </a:r>
            <a:endParaRPr lang="en-US" altLang="en-US" sz="2000" dirty="0"/>
          </a:p>
          <a:p>
            <a:pPr>
              <a:defRPr/>
            </a:pPr>
            <a:r>
              <a:rPr lang="en-US" altLang="en-US" sz="2400" b="1" dirty="0"/>
              <a:t>Kim Reeder, </a:t>
            </a:r>
            <a:r>
              <a:rPr lang="en-US" altLang="en-US" sz="2400" dirty="0"/>
              <a:t>Staff Associate Senior: Psychology, Special Projects, NIH grants</a:t>
            </a:r>
            <a:r>
              <a:rPr lang="en-US" altLang="en-US" sz="1100" dirty="0"/>
              <a:t>		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110 </a:t>
            </a:r>
            <a:r>
              <a:rPr lang="en-US" altLang="en-US" sz="2000" dirty="0" err="1"/>
              <a:t>Kastle</a:t>
            </a:r>
            <a:r>
              <a:rPr lang="en-US" altLang="en-US" sz="2000" dirty="0"/>
              <a:t> Hall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859-257-2607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>
                <a:hlinkClick r:id="rId5"/>
              </a:rPr>
              <a:t>kimberly.reeder@uky.edu</a:t>
            </a:r>
            <a:endParaRPr lang="en-US" altLang="en-US" sz="2000" dirty="0"/>
          </a:p>
          <a:p>
            <a:pPr marL="0" lvl="1" indent="0">
              <a:spcBef>
                <a:spcPts val="600"/>
              </a:spcBef>
              <a:buFontTx/>
              <a:buNone/>
              <a:defRPr/>
            </a:pPr>
            <a:r>
              <a:rPr lang="en-US" altLang="en-US" sz="2000" dirty="0">
                <a:hlinkClick r:id="rId6"/>
              </a:rPr>
              <a:t>https://resources.as.uky.edu/grant-proposal-notification-form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09C92A7-CBB8-4D2A-933F-2B9A4C98C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8813" y="271463"/>
            <a:ext cx="7772400" cy="1143000"/>
          </a:xfrm>
        </p:spPr>
        <p:txBody>
          <a:bodyPr/>
          <a:lstStyle/>
          <a:p>
            <a:r>
              <a:rPr lang="en-US" altLang="en-US" b="1"/>
              <a:t>A&amp;S Assistance with Grants</a:t>
            </a:r>
            <a:br>
              <a:rPr lang="en-US" altLang="en-US" b="1"/>
            </a:br>
            <a:r>
              <a:rPr lang="en-US" altLang="en-US" sz="3600" b="1"/>
              <a:t>(Post-Award)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77DCFFF4-0D73-4A2F-B15E-78BBD6DC2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813" y="1660525"/>
            <a:ext cx="3810000" cy="4733925"/>
          </a:xfrm>
        </p:spPr>
        <p:txBody>
          <a:bodyPr/>
          <a:lstStyle/>
          <a:p>
            <a:pPr>
              <a:defRPr/>
            </a:pPr>
            <a:r>
              <a:rPr lang="en-US" altLang="en-US" sz="2400" b="1" dirty="0"/>
              <a:t>Melissa G. Cowan</a:t>
            </a:r>
            <a:r>
              <a:rPr lang="en-US" altLang="en-US" sz="2400" dirty="0"/>
              <a:t>, Grant Program Coordinator Principal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222 Patterson Office Tower</a:t>
            </a:r>
          </a:p>
          <a:p>
            <a:pPr lvl="1">
              <a:defRPr/>
            </a:pPr>
            <a:r>
              <a:rPr lang="en-US" altLang="en-US" sz="2000" dirty="0"/>
              <a:t>859-257-7079</a:t>
            </a:r>
          </a:p>
          <a:p>
            <a:pPr lvl="1">
              <a:defRPr/>
            </a:pPr>
            <a:r>
              <a:rPr lang="en-US" altLang="en-US" sz="2000" dirty="0">
                <a:hlinkClick r:id="rId3"/>
              </a:rPr>
              <a:t>mgwirt2@uky.edu</a:t>
            </a:r>
            <a:r>
              <a:rPr lang="en-US" altLang="en-US" sz="2000" dirty="0"/>
              <a:t> </a:t>
            </a: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Becca Roark</a:t>
            </a:r>
            <a:r>
              <a:rPr lang="en-US" altLang="en-US" dirty="0"/>
              <a:t>, Administrative Services Assistant</a:t>
            </a:r>
          </a:p>
          <a:p>
            <a:pPr lvl="1">
              <a:spcBef>
                <a:spcPts val="380"/>
              </a:spcBef>
              <a:defRPr/>
            </a:pPr>
            <a:r>
              <a:rPr lang="en-US" altLang="en-US" sz="2000" dirty="0"/>
              <a:t>213 Patterson Office Tower</a:t>
            </a:r>
          </a:p>
          <a:p>
            <a:pPr lvl="1">
              <a:defRPr/>
            </a:pPr>
            <a:r>
              <a:rPr lang="en-US" altLang="en-US" sz="2000" dirty="0"/>
              <a:t>859-323-6901</a:t>
            </a:r>
          </a:p>
          <a:p>
            <a:pPr lvl="1">
              <a:defRPr/>
            </a:pPr>
            <a:r>
              <a:rPr lang="en-US" altLang="en-US" sz="2000" dirty="0">
                <a:hlinkClick r:id="rId4"/>
              </a:rPr>
              <a:t>rebecca.roark@uky.edu</a:t>
            </a:r>
            <a:r>
              <a:rPr lang="en-US" altLang="en-US" sz="2000" dirty="0"/>
              <a:t> 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altLang="en-US" dirty="0"/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</p:txBody>
      </p:sp>
      <p:sp>
        <p:nvSpPr>
          <p:cNvPr id="5124" name="Content Placeholder 3">
            <a:extLst>
              <a:ext uri="{FF2B5EF4-FFF2-40B4-BE49-F238E27FC236}">
                <a16:creationId xmlns:a16="http://schemas.microsoft.com/office/drawing/2014/main" id="{CDE06B4F-2A5F-411C-9F43-CDF644B5A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45013" y="1651000"/>
            <a:ext cx="4332287" cy="4670425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Shared grants team email:</a:t>
            </a:r>
          </a:p>
          <a:p>
            <a:pPr marL="457200" lvl="1" indent="0">
              <a:buFontTx/>
              <a:buNone/>
              <a:defRPr/>
            </a:pPr>
            <a:r>
              <a:rPr lang="en-US" u="sng" dirty="0">
                <a:hlinkClick r:id="rId5"/>
              </a:rPr>
              <a:t>ASGrants@uky.edu</a:t>
            </a:r>
            <a:endParaRPr lang="en-US" u="sng" dirty="0"/>
          </a:p>
          <a:p>
            <a:pPr marL="457200" lvl="1" indent="0">
              <a:buFontTx/>
              <a:buNone/>
              <a:defRPr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2579261-C314-4A21-B6B1-9B55C9B0D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25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b="1">
                <a:cs typeface="Times" panose="02020603050405020304" pitchFamily="18" charset="0"/>
              </a:rPr>
              <a:t>Some Goals for Your First Year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94632D1-DF70-4572-935C-62D4A2764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36435"/>
            <a:ext cx="8312227" cy="5235766"/>
          </a:xfrm>
        </p:spPr>
        <p:txBody>
          <a:bodyPr/>
          <a:lstStyle/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Familiarize yourself with campus research organization, especially within Arts and Sciences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Define/refine short-term and long-term research goals and strategies to seek funding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Subscribe to the electronic mailing lists maintained by the Proposal Development Office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seminars and workshops; e.g., VPR Lunch &amp; Learn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“mentors,” plural – within and beyond departments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research an everyday activity; schedule and protect time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input and feedback; develop networks and relationships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starting to work on a proposal, contact Kyna Estes or Mary Boulton </a:t>
            </a:r>
            <a:r>
              <a:rPr lang="en-US" alt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in advance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your deadline</a:t>
            </a:r>
          </a:p>
          <a:p>
            <a:pPr eaLnBrk="1" hangingPunct="1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any preparatory tasks (Responsible Conduct of Research training; IACUC or IRB training if relevant;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Disclosure)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6CD930-B2C5-46F0-867D-FA14831E0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5718175"/>
            <a:ext cx="8480425" cy="566738"/>
          </a:xfrm>
        </p:spPr>
        <p:txBody>
          <a:bodyPr/>
          <a:lstStyle/>
          <a:p>
            <a:r>
              <a:rPr lang="en-US" altLang="en-US" sz="2400"/>
              <a:t>“Someone is sitting in the shade today because someone planted a tree a long time ago” – Warren Buffett</a:t>
            </a:r>
            <a:br>
              <a:rPr lang="en-US" altLang="en-US" sz="2400"/>
            </a:br>
            <a:endParaRPr lang="en-US" altLang="en-US" sz="2400"/>
          </a:p>
        </p:txBody>
      </p:sp>
      <p:pic>
        <p:nvPicPr>
          <p:cNvPr id="18435" name="Picture 2" descr="Image result for university of kentucky tree">
            <a:extLst>
              <a:ext uri="{FF2B5EF4-FFF2-40B4-BE49-F238E27FC236}">
                <a16:creationId xmlns:a16="http://schemas.microsoft.com/office/drawing/2014/main" id="{87885AC1-1111-4BBA-B419-FF8874695C7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" r="563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10995</TotalTime>
  <Words>1261</Words>
  <Application>Microsoft Office PowerPoint</Application>
  <PresentationFormat>On-screen Show (4:3)</PresentationFormat>
  <Paragraphs>151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Times</vt:lpstr>
      <vt:lpstr>Arial</vt:lpstr>
      <vt:lpstr>Calibri</vt:lpstr>
      <vt:lpstr>Wingdings</vt:lpstr>
      <vt:lpstr>Times New Roman</vt:lpstr>
      <vt:lpstr>Verdana</vt:lpstr>
      <vt:lpstr>Blank</vt:lpstr>
      <vt:lpstr>Bitmap Image</vt:lpstr>
      <vt:lpstr>Microsoft Excel Worksheet</vt:lpstr>
      <vt:lpstr>PowerPoint Presentation</vt:lpstr>
      <vt:lpstr>Research Alphabet Soup</vt:lpstr>
      <vt:lpstr>UK Research Resources </vt:lpstr>
      <vt:lpstr>University  Funding Mechanisms https://www.research.uky.edu/internal_support     </vt:lpstr>
      <vt:lpstr>College of A&amp;S  Funding Mechanisms https://resources.as.uky.edu/internal-funding </vt:lpstr>
      <vt:lpstr>A&amp;S Assistance with Grants  (Pre-Award) </vt:lpstr>
      <vt:lpstr>A&amp;S Assistance with Grants (Post-Award)</vt:lpstr>
      <vt:lpstr>Some Goals for Your First Year</vt:lpstr>
      <vt:lpstr>“Someone is sitting in the shade today because someone planted a tree a long time ago” – Warren Buffett </vt:lpstr>
      <vt:lpstr> FY 2020  University Research Statistics https://www.research.uky.edu/research-data/stats-rankings   </vt:lpstr>
      <vt:lpstr>PowerPoint Presentation</vt:lpstr>
      <vt:lpstr> Office of Technology Commercialization http://www.research.uky.edu/otc/  </vt:lpstr>
      <vt:lpstr>University Research Priority Areas and Research Centers https://www.research.uky.edu/research-priorities-initiative https://www.research.uky.edu/centers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Bachas</dc:creator>
  <cp:lastModifiedBy>Lorch, Elizabeth</cp:lastModifiedBy>
  <cp:revision>344</cp:revision>
  <cp:lastPrinted>2015-08-11T14:37:43Z</cp:lastPrinted>
  <dcterms:created xsi:type="dcterms:W3CDTF">2004-08-20T03:26:35Z</dcterms:created>
  <dcterms:modified xsi:type="dcterms:W3CDTF">2020-08-11T19:54:03Z</dcterms:modified>
</cp:coreProperties>
</file>