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78" r:id="rId3"/>
    <p:sldId id="281" r:id="rId4"/>
    <p:sldId id="257" r:id="rId5"/>
    <p:sldId id="258" r:id="rId6"/>
    <p:sldId id="259" r:id="rId7"/>
    <p:sldId id="282" r:id="rId8"/>
    <p:sldId id="262" r:id="rId9"/>
    <p:sldId id="283" r:id="rId10"/>
    <p:sldId id="393" r:id="rId11"/>
    <p:sldId id="264" r:id="rId12"/>
    <p:sldId id="265" r:id="rId13"/>
    <p:sldId id="26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268" r:id="rId34"/>
    <p:sldId id="271" r:id="rId35"/>
    <p:sldId id="270" r:id="rId36"/>
    <p:sldId id="391" r:id="rId37"/>
    <p:sldId id="272" r:id="rId3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9" autoAdjust="0"/>
    <p:restoredTop sz="94660"/>
  </p:normalViewPr>
  <p:slideViewPr>
    <p:cSldViewPr snapToGrid="0">
      <p:cViewPr varScale="1">
        <p:scale>
          <a:sx n="103" d="100"/>
          <a:sy n="103" d="100"/>
        </p:scale>
        <p:origin x="132" y="28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6370553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553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6282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1337711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75204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45133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0353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8A87A34-81AB-432B-8DAE-1953F412C126}" type="datetimeFigureOut">
              <a:rPr lang="en-US" smtClean="0"/>
              <a:pPr/>
              <a:t>7/26/2019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052810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8176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1602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8A87A34-81AB-432B-8DAE-1953F412C126}" type="datetimeFigureOut">
              <a:rPr lang="en-US" smtClean="0"/>
              <a:t>7/26/2019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932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t>7/26/2019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6478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A87A34-81AB-432B-8DAE-1953F412C126}" type="datetimeFigureOut">
              <a:rPr lang="en-US" smtClean="0"/>
              <a:pPr/>
              <a:t>7/26/2019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8419219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vimeo.com/11282533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vimeo.com/350311011/ac397e415a"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vimeo.com/ukartsci/review/350311443/35e0af75fa"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8149" y="1892382"/>
            <a:ext cx="9001462" cy="3311610"/>
          </a:xfrm>
        </p:spPr>
        <p:txBody>
          <a:bodyPr>
            <a:normAutofit/>
          </a:bodyPr>
          <a:lstStyle/>
          <a:p>
            <a:r>
              <a:rPr lang="en-US" dirty="0"/>
              <a:t>College of Arts &amp; sciences </a:t>
            </a:r>
            <a:br>
              <a:rPr lang="en-US" dirty="0"/>
            </a:br>
            <a:r>
              <a:rPr lang="en-US" dirty="0"/>
              <a:t/>
            </a:r>
            <a:br>
              <a:rPr lang="en-US" dirty="0"/>
            </a:br>
            <a:r>
              <a:rPr lang="en-US" dirty="0" smtClean="0"/>
              <a:t>Outstanding Staff Awards</a:t>
            </a:r>
            <a:endParaRPr lang="en-US" dirty="0"/>
          </a:p>
        </p:txBody>
      </p:sp>
      <p:sp>
        <p:nvSpPr>
          <p:cNvPr id="3" name="Subtitle 2"/>
          <p:cNvSpPr>
            <a:spLocks noGrp="1"/>
          </p:cNvSpPr>
          <p:nvPr>
            <p:ph type="subTitle" idx="1"/>
          </p:nvPr>
        </p:nvSpPr>
        <p:spPr>
          <a:xfrm>
            <a:off x="1595269" y="3472249"/>
            <a:ext cx="9001462" cy="1223320"/>
          </a:xfrm>
        </p:spPr>
        <p:txBody>
          <a:bodyPr/>
          <a:lstStyle/>
          <a:p>
            <a:endParaRPr lang="en-US" dirty="0"/>
          </a:p>
          <a:p>
            <a:endParaRPr lang="en-US" sz="2800" dirty="0"/>
          </a:p>
        </p:txBody>
      </p:sp>
    </p:spTree>
    <p:extLst>
      <p:ext uri="{BB962C8B-B14F-4D97-AF65-F5344CB8AC3E}">
        <p14:creationId xmlns:p14="http://schemas.microsoft.com/office/powerpoint/2010/main" val="2815370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35 Years of service</a:t>
            </a:r>
            <a:endParaRPr lang="en-US" dirty="0"/>
          </a:p>
        </p:txBody>
      </p:sp>
      <p:sp>
        <p:nvSpPr>
          <p:cNvPr id="3" name="Content Placeholder 2"/>
          <p:cNvSpPr>
            <a:spLocks noGrp="1"/>
          </p:cNvSpPr>
          <p:nvPr>
            <p:ph idx="1"/>
          </p:nvPr>
        </p:nvSpPr>
        <p:spPr/>
        <p:txBody>
          <a:bodyPr>
            <a:normAutofit/>
          </a:bodyPr>
          <a:lstStyle/>
          <a:p>
            <a:pPr marL="0" indent="0" algn="ctr">
              <a:buNone/>
            </a:pPr>
            <a:r>
              <a:rPr lang="en-US" sz="3200" dirty="0" smtClean="0"/>
              <a:t>Art </a:t>
            </a:r>
            <a:r>
              <a:rPr lang="en-US" sz="3200" dirty="0" err="1" smtClean="0"/>
              <a:t>Sebesta</a:t>
            </a:r>
            <a:endParaRPr lang="en-US" sz="3200" dirty="0"/>
          </a:p>
        </p:txBody>
      </p:sp>
    </p:spTree>
    <p:extLst>
      <p:ext uri="{BB962C8B-B14F-4D97-AF65-F5344CB8AC3E}">
        <p14:creationId xmlns:p14="http://schemas.microsoft.com/office/powerpoint/2010/main" val="1935185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572" y="2202873"/>
            <a:ext cx="7729728" cy="2061556"/>
          </a:xfrm>
        </p:spPr>
        <p:txBody>
          <a:bodyPr>
            <a:normAutofit/>
          </a:bodyPr>
          <a:lstStyle/>
          <a:p>
            <a:r>
              <a:rPr lang="en-US" dirty="0"/>
              <a:t>Thank you for your years of service to the University of Kentucky and the College of Arts &amp; Sciences! </a:t>
            </a:r>
          </a:p>
        </p:txBody>
      </p:sp>
    </p:spTree>
    <p:extLst>
      <p:ext uri="{BB962C8B-B14F-4D97-AF65-F5344CB8AC3E}">
        <p14:creationId xmlns:p14="http://schemas.microsoft.com/office/powerpoint/2010/main" val="2316559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Outstanding Staff Awards</a:t>
            </a: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5051" y="2717039"/>
            <a:ext cx="5652323" cy="2596536"/>
          </a:xfrm>
        </p:spPr>
      </p:pic>
    </p:spTree>
    <p:extLst>
      <p:ext uri="{BB962C8B-B14F-4D97-AF65-F5344CB8AC3E}">
        <p14:creationId xmlns:p14="http://schemas.microsoft.com/office/powerpoint/2010/main" val="3841851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rgbClr val="00B0F0"/>
                </a:solidFill>
                <a:hlinkClick r:id="rId2"/>
              </a:rPr>
              <a:t>Thank You Jeff </a:t>
            </a:r>
            <a:r>
              <a:rPr lang="en-US" u="sng" dirty="0" smtClean="0">
                <a:solidFill>
                  <a:srgbClr val="00B0F0"/>
                </a:solidFill>
                <a:hlinkClick r:id="rId2"/>
              </a:rPr>
              <a:t>Babbit</a:t>
            </a:r>
            <a:r>
              <a:rPr lang="en-US" u="sng" dirty="0" smtClean="0">
                <a:solidFill>
                  <a:srgbClr val="00B0F0"/>
                </a:solidFill>
              </a:rPr>
              <a:t>t</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38689" y="2638425"/>
            <a:ext cx="5514622" cy="3101975"/>
          </a:xfrm>
        </p:spPr>
      </p:pic>
    </p:spTree>
    <p:extLst>
      <p:ext uri="{BB962C8B-B14F-4D97-AF65-F5344CB8AC3E}">
        <p14:creationId xmlns:p14="http://schemas.microsoft.com/office/powerpoint/2010/main" val="153445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Mike Adams</a:t>
            </a:r>
            <a:endParaRPr lang="en-US" dirty="0"/>
          </a:p>
        </p:txBody>
      </p:sp>
      <p:sp>
        <p:nvSpPr>
          <p:cNvPr id="3" name="Content Placeholder 2"/>
          <p:cNvSpPr>
            <a:spLocks noGrp="1"/>
          </p:cNvSpPr>
          <p:nvPr>
            <p:ph idx="1"/>
          </p:nvPr>
        </p:nvSpPr>
        <p:spPr/>
        <p:txBody>
          <a:bodyPr/>
          <a:lstStyle/>
          <a:p>
            <a:r>
              <a:rPr lang="en-US" dirty="0" smtClean="0"/>
              <a:t>“Because </a:t>
            </a:r>
            <a:r>
              <a:rPr lang="en-US" dirty="0"/>
              <a:t>of his roots and his love for UK, Mike is fully vested in and a staunch advocate of student, departmental, College, and ultimately, University success. Consequently, he is always willing to go above and beyond what is required of his job to make sure everything is handled appropriately and in a thoughtful manner</a:t>
            </a:r>
            <a:r>
              <a:rPr lang="en-US" dirty="0" smtClean="0"/>
              <a:t>.”</a:t>
            </a:r>
          </a:p>
          <a:p>
            <a:r>
              <a:rPr lang="en-US" dirty="0"/>
              <a:t>“Every day, he takes a proactive rather that reactive stance to address facilities issues that will impact teaching, research, and ultimately, student success and the success of research activities</a:t>
            </a:r>
            <a:r>
              <a:rPr lang="en-US" dirty="0" smtClean="0"/>
              <a:t>.”</a:t>
            </a:r>
          </a:p>
        </p:txBody>
      </p:sp>
    </p:spTree>
    <p:extLst>
      <p:ext uri="{BB962C8B-B14F-4D97-AF65-F5344CB8AC3E}">
        <p14:creationId xmlns:p14="http://schemas.microsoft.com/office/powerpoint/2010/main" val="753968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Catherine Brereton</a:t>
            </a:r>
            <a:endParaRPr lang="en-US" dirty="0"/>
          </a:p>
        </p:txBody>
      </p:sp>
      <p:sp>
        <p:nvSpPr>
          <p:cNvPr id="3" name="Content Placeholder 2"/>
          <p:cNvSpPr>
            <a:spLocks noGrp="1"/>
          </p:cNvSpPr>
          <p:nvPr>
            <p:ph idx="1"/>
          </p:nvPr>
        </p:nvSpPr>
        <p:spPr/>
        <p:txBody>
          <a:bodyPr/>
          <a:lstStyle/>
          <a:p>
            <a:r>
              <a:rPr lang="en-US" dirty="0" smtClean="0"/>
              <a:t>“</a:t>
            </a:r>
            <a:r>
              <a:rPr lang="en-US" dirty="0"/>
              <a:t>Whether confronting some of Lafferty Hall’s occasional plumbing and heating challenges or organizing complex departmental events, Catherine manages to carry off whatever needs to be done without ruffling any feathers or displaying even a moment’s distress</a:t>
            </a:r>
            <a:r>
              <a:rPr lang="en-US" dirty="0" smtClean="0"/>
              <a:t>.” </a:t>
            </a:r>
          </a:p>
          <a:p>
            <a:r>
              <a:rPr lang="en-US" dirty="0" smtClean="0"/>
              <a:t>“</a:t>
            </a:r>
            <a:r>
              <a:rPr lang="en-US" dirty="0"/>
              <a:t>Catherine has not only proved exceptionally competent at all the many routine tasks associated with this job, she has also been personable, humorous, and, most importantly, innovative in her approach</a:t>
            </a:r>
            <a:r>
              <a:rPr lang="en-US" dirty="0" smtClean="0"/>
              <a:t>.”</a:t>
            </a:r>
            <a:endParaRPr lang="en-US" dirty="0"/>
          </a:p>
        </p:txBody>
      </p:sp>
    </p:spTree>
    <p:extLst>
      <p:ext uri="{BB962C8B-B14F-4D97-AF65-F5344CB8AC3E}">
        <p14:creationId xmlns:p14="http://schemas.microsoft.com/office/powerpoint/2010/main" val="3585915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 Brown</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a:t>His selfless devotion to our undergraduate and graduate students, coupled with his creative and innovative solutions to a number of problems with our curriculum and his tireless advocacy for the students in our department, far exceed what any of us would have either anticipated or expected when he was hired</a:t>
            </a:r>
            <a:r>
              <a:rPr lang="en-US" dirty="0" smtClean="0"/>
              <a:t>.”</a:t>
            </a:r>
          </a:p>
          <a:p>
            <a:r>
              <a:rPr lang="en-US" dirty="0" smtClean="0"/>
              <a:t>“</a:t>
            </a:r>
            <a:r>
              <a:rPr lang="en-US" dirty="0"/>
              <a:t>Max is also a trusted advisor to whom our undergraduate students turn for advice. In this regard, Max has been a fierce advocate for inclusivity within our department</a:t>
            </a:r>
            <a:r>
              <a:rPr lang="en-US" dirty="0" smtClean="0"/>
              <a:t>.”</a:t>
            </a:r>
            <a:endParaRPr lang="en-US" dirty="0"/>
          </a:p>
        </p:txBody>
      </p:sp>
    </p:spTree>
    <p:extLst>
      <p:ext uri="{BB962C8B-B14F-4D97-AF65-F5344CB8AC3E}">
        <p14:creationId xmlns:p14="http://schemas.microsoft.com/office/powerpoint/2010/main" val="3645835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Kari Burchfield</a:t>
            </a:r>
            <a:endParaRPr lang="en-US" dirty="0"/>
          </a:p>
        </p:txBody>
      </p:sp>
      <p:sp>
        <p:nvSpPr>
          <p:cNvPr id="3" name="Content Placeholder 2"/>
          <p:cNvSpPr>
            <a:spLocks noGrp="1"/>
          </p:cNvSpPr>
          <p:nvPr>
            <p:ph idx="1"/>
          </p:nvPr>
        </p:nvSpPr>
        <p:spPr/>
        <p:txBody>
          <a:bodyPr/>
          <a:lstStyle/>
          <a:p>
            <a:r>
              <a:rPr lang="en-US" dirty="0"/>
              <a:t>“Kari’s accuracy and attention to detail, impressive memory, and flexibility in accepting job duties benefit every department within the College. She is able to anticipate and mitigate issues by drawing upon her historical knowledge, organizational abilities, and critical thinking</a:t>
            </a:r>
            <a:r>
              <a:rPr lang="en-US" dirty="0" smtClean="0"/>
              <a:t>.”</a:t>
            </a:r>
          </a:p>
          <a:p>
            <a:r>
              <a:rPr lang="en-US" dirty="0" smtClean="0"/>
              <a:t>“</a:t>
            </a:r>
            <a:r>
              <a:rPr lang="en-US" dirty="0"/>
              <a:t>Kari’s dedication extends beyond her job responsibilities, though. She voluntarily drove to London and Corbin for recruiting events—activities that required her to be away from home until late at night</a:t>
            </a:r>
            <a:r>
              <a:rPr lang="en-US" dirty="0" smtClean="0"/>
              <a:t>.”</a:t>
            </a:r>
            <a:endParaRPr lang="en-US" dirty="0"/>
          </a:p>
        </p:txBody>
      </p:sp>
    </p:spTree>
    <p:extLst>
      <p:ext uri="{BB962C8B-B14F-4D97-AF65-F5344CB8AC3E}">
        <p14:creationId xmlns:p14="http://schemas.microsoft.com/office/powerpoint/2010/main" val="774982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Jenny Casey</a:t>
            </a:r>
            <a:endParaRPr lang="en-US" dirty="0"/>
          </a:p>
        </p:txBody>
      </p:sp>
      <p:sp>
        <p:nvSpPr>
          <p:cNvPr id="3" name="Content Placeholder 2"/>
          <p:cNvSpPr>
            <a:spLocks noGrp="1"/>
          </p:cNvSpPr>
          <p:nvPr>
            <p:ph idx="1"/>
          </p:nvPr>
        </p:nvSpPr>
        <p:spPr/>
        <p:txBody>
          <a:bodyPr/>
          <a:lstStyle/>
          <a:p>
            <a:r>
              <a:rPr lang="en-US" dirty="0" smtClean="0"/>
              <a:t>“</a:t>
            </a:r>
            <a:r>
              <a:rPr lang="en-US" dirty="0"/>
              <a:t>She checked in on me several times a week and continues to help me; along with everybody in the department each and every day</a:t>
            </a:r>
            <a:r>
              <a:rPr lang="en-US" dirty="0" smtClean="0"/>
              <a:t>.” </a:t>
            </a:r>
          </a:p>
          <a:p>
            <a:r>
              <a:rPr lang="en-US" dirty="0" smtClean="0"/>
              <a:t>“</a:t>
            </a:r>
            <a:r>
              <a:rPr lang="en-US" dirty="0"/>
              <a:t>Jenny Casey shows amazing amount of dedication to the Psychology Department. As a new staff member in the department, Jenny has gone above and beyond in helping me get oriented</a:t>
            </a:r>
            <a:r>
              <a:rPr lang="en-US" dirty="0" smtClean="0"/>
              <a:t>.”</a:t>
            </a:r>
            <a:endParaRPr lang="en-US" dirty="0"/>
          </a:p>
        </p:txBody>
      </p:sp>
    </p:spTree>
    <p:extLst>
      <p:ext uri="{BB962C8B-B14F-4D97-AF65-F5344CB8AC3E}">
        <p14:creationId xmlns:p14="http://schemas.microsoft.com/office/powerpoint/2010/main" val="1249274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Melissa Cowan</a:t>
            </a:r>
            <a:endParaRPr lang="en-US" dirty="0"/>
          </a:p>
        </p:txBody>
      </p:sp>
      <p:sp>
        <p:nvSpPr>
          <p:cNvPr id="3" name="Content Placeholder 2"/>
          <p:cNvSpPr>
            <a:spLocks noGrp="1"/>
          </p:cNvSpPr>
          <p:nvPr>
            <p:ph idx="1"/>
          </p:nvPr>
        </p:nvSpPr>
        <p:spPr/>
        <p:txBody>
          <a:bodyPr/>
          <a:lstStyle/>
          <a:p>
            <a:r>
              <a:rPr lang="en-US" dirty="0" smtClean="0"/>
              <a:t>“</a:t>
            </a:r>
            <a:r>
              <a:rPr lang="en-US" dirty="0"/>
              <a:t>Melissa provides unwavering support in post-award management of grants</a:t>
            </a:r>
            <a:r>
              <a:rPr lang="en-US" dirty="0" smtClean="0"/>
              <a:t>.”</a:t>
            </a:r>
          </a:p>
          <a:p>
            <a:r>
              <a:rPr lang="en-US" dirty="0" smtClean="0"/>
              <a:t> “</a:t>
            </a:r>
            <a:r>
              <a:rPr lang="en-US" dirty="0"/>
              <a:t>She has always been extremely responsive, conscientious and very knowledgeable. Management of budgets, staffing </a:t>
            </a:r>
            <a:r>
              <a:rPr lang="en-US" dirty="0" err="1"/>
              <a:t>etc</a:t>
            </a:r>
            <a:r>
              <a:rPr lang="en-US" dirty="0"/>
              <a:t> among different funding agencies is nontrivial and without her help I could not get my work done</a:t>
            </a:r>
            <a:r>
              <a:rPr lang="en-US" dirty="0" smtClean="0"/>
              <a:t>.”</a:t>
            </a:r>
            <a:endParaRPr lang="en-US" dirty="0"/>
          </a:p>
        </p:txBody>
      </p:sp>
    </p:spTree>
    <p:extLst>
      <p:ext uri="{BB962C8B-B14F-4D97-AF65-F5344CB8AC3E}">
        <p14:creationId xmlns:p14="http://schemas.microsoft.com/office/powerpoint/2010/main" val="3272161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a:t>
            </a:r>
            <a:r>
              <a:rPr lang="en-US" dirty="0"/>
              <a:t>A&amp;S Staff Council </a:t>
            </a:r>
          </a:p>
        </p:txBody>
      </p:sp>
      <p:sp>
        <p:nvSpPr>
          <p:cNvPr id="3" name="Content Placeholder 2"/>
          <p:cNvSpPr>
            <a:spLocks noGrp="1"/>
          </p:cNvSpPr>
          <p:nvPr>
            <p:ph idx="1"/>
          </p:nvPr>
        </p:nvSpPr>
        <p:spPr>
          <a:xfrm>
            <a:off x="913795" y="2096064"/>
            <a:ext cx="10353762" cy="4502444"/>
          </a:xfrm>
        </p:spPr>
        <p:txBody>
          <a:bodyPr>
            <a:normAutofit/>
          </a:bodyPr>
          <a:lstStyle/>
          <a:p>
            <a:pPr algn="ctr"/>
            <a:endParaRPr lang="en-US" dirty="0" smtClean="0"/>
          </a:p>
          <a:p>
            <a:pPr algn="ctr"/>
            <a:r>
              <a:rPr lang="en-US" dirty="0" smtClean="0"/>
              <a:t>Drew Lane </a:t>
            </a:r>
            <a:r>
              <a:rPr lang="en-US" dirty="0"/>
              <a:t>(Chair)</a:t>
            </a:r>
          </a:p>
          <a:p>
            <a:pPr algn="ctr"/>
            <a:r>
              <a:rPr lang="en-US" dirty="0" smtClean="0"/>
              <a:t>Becca Roark </a:t>
            </a:r>
            <a:r>
              <a:rPr lang="en-US" dirty="0"/>
              <a:t>(Co-Chair)</a:t>
            </a:r>
          </a:p>
          <a:p>
            <a:pPr algn="ctr"/>
            <a:r>
              <a:rPr lang="en-US" dirty="0" smtClean="0"/>
              <a:t>Sydney Baker </a:t>
            </a:r>
            <a:r>
              <a:rPr lang="en-US" dirty="0"/>
              <a:t>(Secretary</a:t>
            </a:r>
            <a:r>
              <a:rPr lang="en-US" dirty="0" smtClean="0"/>
              <a:t>)</a:t>
            </a:r>
          </a:p>
          <a:p>
            <a:pPr algn="ctr"/>
            <a:r>
              <a:rPr lang="en-US" dirty="0" smtClean="0"/>
              <a:t>Megan Bowles</a:t>
            </a:r>
          </a:p>
          <a:p>
            <a:pPr algn="ctr"/>
            <a:r>
              <a:rPr lang="en-US" dirty="0"/>
              <a:t>Max </a:t>
            </a:r>
            <a:r>
              <a:rPr lang="en-US" dirty="0" smtClean="0"/>
              <a:t>Brown</a:t>
            </a:r>
          </a:p>
          <a:p>
            <a:pPr algn="ctr"/>
            <a:r>
              <a:rPr lang="en-US" dirty="0"/>
              <a:t>Jason </a:t>
            </a:r>
            <a:r>
              <a:rPr lang="en-US" dirty="0" smtClean="0"/>
              <a:t>Carr</a:t>
            </a:r>
          </a:p>
          <a:p>
            <a:pPr algn="ctr"/>
            <a:r>
              <a:rPr lang="en-US" dirty="0" smtClean="0"/>
              <a:t>Kristen Pickett</a:t>
            </a:r>
          </a:p>
          <a:p>
            <a:pPr algn="ctr"/>
            <a:r>
              <a:rPr lang="en-US" dirty="0" err="1"/>
              <a:t>Suann</a:t>
            </a:r>
            <a:r>
              <a:rPr lang="en-US" dirty="0"/>
              <a:t> </a:t>
            </a:r>
            <a:r>
              <a:rPr lang="en-US" dirty="0" smtClean="0"/>
              <a:t>Reese</a:t>
            </a:r>
            <a:endParaRPr lang="en-US" dirty="0"/>
          </a:p>
          <a:p>
            <a:pPr algn="ctr"/>
            <a:r>
              <a:rPr lang="en-US" dirty="0" smtClean="0"/>
              <a:t>Diane </a:t>
            </a:r>
            <a:r>
              <a:rPr lang="en-US" dirty="0"/>
              <a:t>Riddell</a:t>
            </a:r>
          </a:p>
          <a:p>
            <a:pPr algn="ctr"/>
            <a:endParaRPr lang="en-US" dirty="0"/>
          </a:p>
        </p:txBody>
      </p:sp>
    </p:spTree>
    <p:extLst>
      <p:ext uri="{BB962C8B-B14F-4D97-AF65-F5344CB8AC3E}">
        <p14:creationId xmlns:p14="http://schemas.microsoft.com/office/powerpoint/2010/main" val="3243087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Michelle Del Toro</a:t>
            </a:r>
            <a:endParaRPr lang="en-US" dirty="0"/>
          </a:p>
        </p:txBody>
      </p:sp>
      <p:sp>
        <p:nvSpPr>
          <p:cNvPr id="3" name="Content Placeholder 2"/>
          <p:cNvSpPr>
            <a:spLocks noGrp="1"/>
          </p:cNvSpPr>
          <p:nvPr>
            <p:ph idx="1"/>
          </p:nvPr>
        </p:nvSpPr>
        <p:spPr/>
        <p:txBody>
          <a:bodyPr/>
          <a:lstStyle/>
          <a:p>
            <a:r>
              <a:rPr lang="en-US" dirty="0" smtClean="0"/>
              <a:t>“</a:t>
            </a:r>
            <a:r>
              <a:rPr lang="en-US" dirty="0"/>
              <a:t>Often I say it is she who is the department boss, and that is because she holds the authority and commands the respect of all with whom she works</a:t>
            </a:r>
            <a:r>
              <a:rPr lang="en-US" dirty="0" smtClean="0"/>
              <a:t>.” </a:t>
            </a:r>
            <a:endParaRPr lang="en-US" dirty="0"/>
          </a:p>
          <a:p>
            <a:r>
              <a:rPr lang="en-US" dirty="0" smtClean="0"/>
              <a:t>“</a:t>
            </a:r>
            <a:r>
              <a:rPr lang="en-US" dirty="0"/>
              <a:t>She is the epicenter and departmental memory/archive for questions, support, problem solving, anticipation, details, and emotional help of all sorts. She is patient with the endless stream of pesky questions as well as someone who is always open to helping us all regardless of how busy she is. She also worries for us</a:t>
            </a:r>
            <a:r>
              <a:rPr lang="en-US" dirty="0" smtClean="0"/>
              <a:t>.”</a:t>
            </a:r>
            <a:endParaRPr lang="en-US" dirty="0"/>
          </a:p>
        </p:txBody>
      </p:sp>
    </p:spTree>
    <p:extLst>
      <p:ext uri="{BB962C8B-B14F-4D97-AF65-F5344CB8AC3E}">
        <p14:creationId xmlns:p14="http://schemas.microsoft.com/office/powerpoint/2010/main" val="164088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Adrianne Gilley</a:t>
            </a:r>
            <a:endParaRPr lang="en-US" dirty="0"/>
          </a:p>
        </p:txBody>
      </p:sp>
      <p:sp>
        <p:nvSpPr>
          <p:cNvPr id="3" name="Content Placeholder 2"/>
          <p:cNvSpPr>
            <a:spLocks noGrp="1"/>
          </p:cNvSpPr>
          <p:nvPr>
            <p:ph idx="1"/>
          </p:nvPr>
        </p:nvSpPr>
        <p:spPr/>
        <p:txBody>
          <a:bodyPr/>
          <a:lstStyle/>
          <a:p>
            <a:r>
              <a:rPr lang="en-US" dirty="0" smtClean="0"/>
              <a:t>“Adrianne is the ‘Radar O’Reilly’ of the Department, i.e., like the character from the TV show ‘MASH’, she has the answer to a question or the solution to a problem before they are posed to her.” </a:t>
            </a:r>
          </a:p>
          <a:p>
            <a:r>
              <a:rPr lang="en-US" dirty="0" smtClean="0"/>
              <a:t>“</a:t>
            </a:r>
            <a:r>
              <a:rPr lang="en-US" dirty="0"/>
              <a:t>Adrianne’s exemplary service to our mission is demonstrated over and over again in her uncanny ability to see things that need doing, and seamlessly make them happen, sometimes receiving less credit than she is due, because she makes it look so </a:t>
            </a:r>
            <a:r>
              <a:rPr lang="en-US" dirty="0" smtClean="0"/>
              <a:t>easy.”</a:t>
            </a:r>
            <a:endParaRPr lang="en-US" dirty="0"/>
          </a:p>
        </p:txBody>
      </p:sp>
    </p:spTree>
    <p:extLst>
      <p:ext uri="{BB962C8B-B14F-4D97-AF65-F5344CB8AC3E}">
        <p14:creationId xmlns:p14="http://schemas.microsoft.com/office/powerpoint/2010/main" val="545757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Andy Johnson</a:t>
            </a:r>
            <a:endParaRPr lang="en-US" dirty="0"/>
          </a:p>
        </p:txBody>
      </p:sp>
      <p:sp>
        <p:nvSpPr>
          <p:cNvPr id="3" name="Content Placeholder 2"/>
          <p:cNvSpPr>
            <a:spLocks noGrp="1"/>
          </p:cNvSpPr>
          <p:nvPr>
            <p:ph idx="1"/>
          </p:nvPr>
        </p:nvSpPr>
        <p:spPr/>
        <p:txBody>
          <a:bodyPr/>
          <a:lstStyle/>
          <a:p>
            <a:r>
              <a:rPr lang="en-US" dirty="0" smtClean="0"/>
              <a:t>“</a:t>
            </a:r>
            <a:r>
              <a:rPr lang="en-US" dirty="0"/>
              <a:t>He is always available via email or phone to help us sort through any shenanigans that arise</a:t>
            </a:r>
            <a:r>
              <a:rPr lang="en-US" dirty="0" smtClean="0"/>
              <a:t>.”</a:t>
            </a:r>
          </a:p>
          <a:p>
            <a:r>
              <a:rPr lang="en-US" dirty="0" smtClean="0"/>
              <a:t>“</a:t>
            </a:r>
            <a:r>
              <a:rPr lang="en-US" dirty="0"/>
              <a:t>I always know that I can turn to Andy with any questions or problems and he will be able to help or suggest an alternative idea</a:t>
            </a:r>
            <a:r>
              <a:rPr lang="en-US" dirty="0" smtClean="0"/>
              <a:t>.”</a:t>
            </a:r>
            <a:endParaRPr lang="en-US" dirty="0"/>
          </a:p>
        </p:txBody>
      </p:sp>
    </p:spTree>
    <p:extLst>
      <p:ext uri="{BB962C8B-B14F-4D97-AF65-F5344CB8AC3E}">
        <p14:creationId xmlns:p14="http://schemas.microsoft.com/office/powerpoint/2010/main" val="612271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Devin Klaserner</a:t>
            </a:r>
            <a:endParaRPr lang="en-US" dirty="0"/>
          </a:p>
        </p:txBody>
      </p:sp>
      <p:sp>
        <p:nvSpPr>
          <p:cNvPr id="3" name="Content Placeholder 2"/>
          <p:cNvSpPr>
            <a:spLocks noGrp="1"/>
          </p:cNvSpPr>
          <p:nvPr>
            <p:ph idx="1"/>
          </p:nvPr>
        </p:nvSpPr>
        <p:spPr/>
        <p:txBody>
          <a:bodyPr/>
          <a:lstStyle/>
          <a:p>
            <a:r>
              <a:rPr lang="en-US" dirty="0" smtClean="0"/>
              <a:t>“</a:t>
            </a:r>
            <a:r>
              <a:rPr lang="en-US" dirty="0"/>
              <a:t>Devin is the type of person who will show up early for work without </a:t>
            </a:r>
            <a:r>
              <a:rPr lang="en-US" dirty="0" smtClean="0"/>
              <a:t>           complaint</a:t>
            </a:r>
            <a:r>
              <a:rPr lang="en-US" dirty="0"/>
              <a:t> and stay late  without a thought, just to ensure the best possible setup </a:t>
            </a:r>
            <a:r>
              <a:rPr lang="en-US" dirty="0" smtClean="0"/>
              <a:t>for</a:t>
            </a:r>
            <a:r>
              <a:rPr lang="en-US" dirty="0"/>
              <a:t> </a:t>
            </a:r>
            <a:r>
              <a:rPr lang="en-US" dirty="0" smtClean="0"/>
              <a:t>the</a:t>
            </a:r>
            <a:r>
              <a:rPr lang="en-US" dirty="0"/>
              <a:t> TAs and students</a:t>
            </a:r>
            <a:r>
              <a:rPr lang="en-US" dirty="0" smtClean="0"/>
              <a:t>.”</a:t>
            </a:r>
          </a:p>
          <a:p>
            <a:r>
              <a:rPr lang="en-US" dirty="0" smtClean="0"/>
              <a:t>“</a:t>
            </a:r>
            <a:r>
              <a:rPr lang="en-US" dirty="0"/>
              <a:t>His allegiance to his coworkers and his desire to serve the department is </a:t>
            </a:r>
            <a:r>
              <a:rPr lang="en-US" dirty="0" smtClean="0"/>
              <a:t>     apparent</a:t>
            </a:r>
            <a:r>
              <a:rPr lang="en-US" dirty="0"/>
              <a:t> to everyone </a:t>
            </a:r>
            <a:r>
              <a:rPr lang="en-US" dirty="0" smtClean="0"/>
              <a:t>he</a:t>
            </a:r>
            <a:r>
              <a:rPr lang="en-US" dirty="0"/>
              <a:t> meets here. I doubt that I would have been nearly as successful in my role without Devin's guidance </a:t>
            </a:r>
            <a:r>
              <a:rPr lang="en-US" dirty="0" smtClean="0"/>
              <a:t>and</a:t>
            </a:r>
            <a:r>
              <a:rPr lang="en-US" dirty="0"/>
              <a:t> patience, as well as his </a:t>
            </a:r>
            <a:r>
              <a:rPr lang="en-US" dirty="0" smtClean="0"/>
              <a:t>      overall</a:t>
            </a:r>
            <a:r>
              <a:rPr lang="en-US" dirty="0"/>
              <a:t> competence</a:t>
            </a:r>
            <a:r>
              <a:rPr lang="en-US" dirty="0" smtClean="0"/>
              <a:t>.”</a:t>
            </a:r>
            <a:endParaRPr lang="en-US" dirty="0"/>
          </a:p>
        </p:txBody>
      </p:sp>
    </p:spTree>
    <p:extLst>
      <p:ext uri="{BB962C8B-B14F-4D97-AF65-F5344CB8AC3E}">
        <p14:creationId xmlns:p14="http://schemas.microsoft.com/office/powerpoint/2010/main" val="3925448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Brooke </a:t>
            </a:r>
            <a:r>
              <a:rPr lang="en-US" dirty="0" err="1" smtClean="0"/>
              <a:t>Kuerzi</a:t>
            </a:r>
            <a:endParaRPr lang="en-US" dirty="0"/>
          </a:p>
        </p:txBody>
      </p:sp>
      <p:sp>
        <p:nvSpPr>
          <p:cNvPr id="3" name="Content Placeholder 2"/>
          <p:cNvSpPr>
            <a:spLocks noGrp="1"/>
          </p:cNvSpPr>
          <p:nvPr>
            <p:ph idx="1"/>
          </p:nvPr>
        </p:nvSpPr>
        <p:spPr/>
        <p:txBody>
          <a:bodyPr/>
          <a:lstStyle/>
          <a:p>
            <a:r>
              <a:rPr lang="en-US" dirty="0" smtClean="0"/>
              <a:t>“</a:t>
            </a:r>
            <a:r>
              <a:rPr lang="en-US" dirty="0"/>
              <a:t>She is always nice and courteous and very professional in dealing with all the </a:t>
            </a:r>
            <a:r>
              <a:rPr lang="en-US" dirty="0" smtClean="0"/>
              <a:t>students, </a:t>
            </a:r>
            <a:r>
              <a:rPr lang="en-US" dirty="0"/>
              <a:t>even the contentious and demanding ones</a:t>
            </a:r>
            <a:r>
              <a:rPr lang="en-US" dirty="0" smtClean="0"/>
              <a:t>.”</a:t>
            </a:r>
          </a:p>
          <a:p>
            <a:r>
              <a:rPr lang="en-US" dirty="0" smtClean="0"/>
              <a:t>“</a:t>
            </a:r>
            <a:r>
              <a:rPr lang="en-US" dirty="0"/>
              <a:t>She also manages all the Biology and Neuroscience research contracts and obtains the grades from mentors all across campus to make sure the Bio395 and Bio394 grades are submitted on time and works with those faculty across campus in the paperwork involved with the student research contracts. I really do not know what we would do in Biology and Neuroscience without her</a:t>
            </a:r>
            <a:r>
              <a:rPr lang="en-US" dirty="0" smtClean="0"/>
              <a:t>.”</a:t>
            </a:r>
            <a:endParaRPr lang="en-US" dirty="0"/>
          </a:p>
        </p:txBody>
      </p:sp>
    </p:spTree>
    <p:extLst>
      <p:ext uri="{BB962C8B-B14F-4D97-AF65-F5344CB8AC3E}">
        <p14:creationId xmlns:p14="http://schemas.microsoft.com/office/powerpoint/2010/main" val="2119571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Christine Levitt</a:t>
            </a:r>
            <a:endParaRPr lang="en-US" dirty="0"/>
          </a:p>
        </p:txBody>
      </p:sp>
      <p:sp>
        <p:nvSpPr>
          <p:cNvPr id="3" name="Content Placeholder 2"/>
          <p:cNvSpPr>
            <a:spLocks noGrp="1"/>
          </p:cNvSpPr>
          <p:nvPr>
            <p:ph idx="1"/>
          </p:nvPr>
        </p:nvSpPr>
        <p:spPr/>
        <p:txBody>
          <a:bodyPr/>
          <a:lstStyle/>
          <a:p>
            <a:r>
              <a:rPr lang="en-US" dirty="0" smtClean="0"/>
              <a:t>“</a:t>
            </a:r>
            <a:r>
              <a:rPr lang="en-US" dirty="0"/>
              <a:t>Having someone that I know I can communicate with in the Math department easily takes a weight off my shoulders, so I know when there's an issue I can always talk it through with Christine and we can get it figured out</a:t>
            </a:r>
            <a:r>
              <a:rPr lang="en-US" dirty="0" smtClean="0"/>
              <a:t>.”</a:t>
            </a:r>
          </a:p>
          <a:p>
            <a:r>
              <a:rPr lang="en-US" dirty="0" smtClean="0"/>
              <a:t>“While I could go on and on Christine’s </a:t>
            </a:r>
            <a:r>
              <a:rPr lang="en-US" dirty="0" err="1" smtClean="0"/>
              <a:t>professionality</a:t>
            </a:r>
            <a:r>
              <a:rPr lang="en-US" dirty="0" smtClean="0"/>
              <a:t> and collegiality, her efficiency and effectiveness in handling needed beaurocratic tasks, </a:t>
            </a:r>
            <a:r>
              <a:rPr lang="en-US" dirty="0" err="1" smtClean="0"/>
              <a:t>etc</a:t>
            </a:r>
            <a:r>
              <a:rPr lang="en-US" dirty="0" smtClean="0"/>
              <a:t>, I’ll sum up by saying that Christine Levitt is truly among the most important members of the UK Mathematics department.”</a:t>
            </a:r>
            <a:endParaRPr lang="en-US" dirty="0"/>
          </a:p>
        </p:txBody>
      </p:sp>
    </p:spTree>
    <p:extLst>
      <p:ext uri="{BB962C8B-B14F-4D97-AF65-F5344CB8AC3E}">
        <p14:creationId xmlns:p14="http://schemas.microsoft.com/office/powerpoint/2010/main" val="2949489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Scott May</a:t>
            </a:r>
            <a:endParaRPr lang="en-US" dirty="0"/>
          </a:p>
        </p:txBody>
      </p:sp>
      <p:sp>
        <p:nvSpPr>
          <p:cNvPr id="3" name="Content Placeholder 2"/>
          <p:cNvSpPr>
            <a:spLocks noGrp="1"/>
          </p:cNvSpPr>
          <p:nvPr>
            <p:ph idx="1"/>
          </p:nvPr>
        </p:nvSpPr>
        <p:spPr/>
        <p:txBody>
          <a:bodyPr/>
          <a:lstStyle/>
          <a:p>
            <a:r>
              <a:rPr lang="en-US" dirty="0" smtClean="0"/>
              <a:t>“</a:t>
            </a:r>
            <a:r>
              <a:rPr lang="en-US" dirty="0"/>
              <a:t>Scott's work on our interactive content has pushed the college of A&amp;S into the forefront of Interactive marketing on campus and made us a leader that other areas now look to for inspiration and direction as the rest of the University moves in this direction</a:t>
            </a:r>
            <a:r>
              <a:rPr lang="en-US" dirty="0" smtClean="0"/>
              <a:t>.”</a:t>
            </a:r>
          </a:p>
          <a:p>
            <a:r>
              <a:rPr lang="en-US" dirty="0" smtClean="0"/>
              <a:t>“</a:t>
            </a:r>
            <a:r>
              <a:rPr lang="en-US" dirty="0"/>
              <a:t>Scott is extremely professional, his skills and knowledge are a very big asset to the Hive web team and to the College of A&amp;S</a:t>
            </a:r>
            <a:r>
              <a:rPr lang="en-US" dirty="0" smtClean="0"/>
              <a:t>.”</a:t>
            </a:r>
            <a:endParaRPr lang="en-US" dirty="0"/>
          </a:p>
        </p:txBody>
      </p:sp>
    </p:spTree>
    <p:extLst>
      <p:ext uri="{BB962C8B-B14F-4D97-AF65-F5344CB8AC3E}">
        <p14:creationId xmlns:p14="http://schemas.microsoft.com/office/powerpoint/2010/main" val="3861329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Steven Maynard</a:t>
            </a:r>
            <a:endParaRPr lang="en-US" dirty="0"/>
          </a:p>
        </p:txBody>
      </p:sp>
      <p:sp>
        <p:nvSpPr>
          <p:cNvPr id="3" name="Content Placeholder 2"/>
          <p:cNvSpPr>
            <a:spLocks noGrp="1"/>
          </p:cNvSpPr>
          <p:nvPr>
            <p:ph idx="1"/>
          </p:nvPr>
        </p:nvSpPr>
        <p:spPr/>
        <p:txBody>
          <a:bodyPr/>
          <a:lstStyle/>
          <a:p>
            <a:r>
              <a:rPr lang="en-US" dirty="0" smtClean="0"/>
              <a:t>“</a:t>
            </a:r>
            <a:r>
              <a:rPr lang="en-US" dirty="0"/>
              <a:t>Although the machine shop is staffed by three machinists, over the years Steve has proven himself to be the most skilled, efficient, and quickest to adapt to new and emerging technologies</a:t>
            </a:r>
            <a:r>
              <a:rPr lang="en-US" dirty="0" smtClean="0"/>
              <a:t>.”</a:t>
            </a:r>
          </a:p>
          <a:p>
            <a:r>
              <a:rPr lang="en-US" dirty="0" smtClean="0"/>
              <a:t>“</a:t>
            </a:r>
            <a:r>
              <a:rPr lang="en-US" dirty="0"/>
              <a:t>Researchers in our department, and in multiple departments across the College, would not be in a position to deliver on their research projects without Steve’s leadership of the machine shop. His work has also had an enormous impact on the department’s teaching mission, through the fabrication of unique demonstration equipment</a:t>
            </a:r>
            <a:r>
              <a:rPr lang="en-US" dirty="0" smtClean="0"/>
              <a:t>.”</a:t>
            </a:r>
            <a:endParaRPr lang="en-US" dirty="0"/>
          </a:p>
          <a:p>
            <a:endParaRPr lang="en-US" dirty="0"/>
          </a:p>
        </p:txBody>
      </p:sp>
    </p:spTree>
    <p:extLst>
      <p:ext uri="{BB962C8B-B14F-4D97-AF65-F5344CB8AC3E}">
        <p14:creationId xmlns:p14="http://schemas.microsoft.com/office/powerpoint/2010/main" val="2465841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Jordon </a:t>
            </a:r>
            <a:r>
              <a:rPr lang="en-US" dirty="0" err="1" smtClean="0"/>
              <a:t>munizzi</a:t>
            </a:r>
            <a:endParaRPr lang="en-US" dirty="0"/>
          </a:p>
        </p:txBody>
      </p:sp>
      <p:sp>
        <p:nvSpPr>
          <p:cNvPr id="3" name="Content Placeholder 2"/>
          <p:cNvSpPr>
            <a:spLocks noGrp="1"/>
          </p:cNvSpPr>
          <p:nvPr>
            <p:ph idx="1"/>
          </p:nvPr>
        </p:nvSpPr>
        <p:spPr/>
        <p:txBody>
          <a:bodyPr/>
          <a:lstStyle/>
          <a:p>
            <a:r>
              <a:rPr lang="en-US" dirty="0" smtClean="0"/>
              <a:t>“</a:t>
            </a:r>
            <a:r>
              <a:rPr lang="en-US" dirty="0"/>
              <a:t>During 2018 and into today, Dr. </a:t>
            </a:r>
            <a:r>
              <a:rPr lang="en-US" dirty="0" err="1"/>
              <a:t>Munizzi</a:t>
            </a:r>
            <a:r>
              <a:rPr lang="en-US" dirty="0"/>
              <a:t> has taken the laboratory from limited functionality to a nationally recognized facility</a:t>
            </a:r>
            <a:r>
              <a:rPr lang="en-US" dirty="0" smtClean="0"/>
              <a:t>.”</a:t>
            </a:r>
          </a:p>
          <a:p>
            <a:r>
              <a:rPr lang="en-US" dirty="0" smtClean="0"/>
              <a:t>“</a:t>
            </a:r>
            <a:r>
              <a:rPr lang="en-US" dirty="0"/>
              <a:t>Dr. </a:t>
            </a:r>
            <a:r>
              <a:rPr lang="en-US" dirty="0" err="1"/>
              <a:t>Munizzi</a:t>
            </a:r>
            <a:r>
              <a:rPr lang="en-US" dirty="0"/>
              <a:t> is passionate about his work, a pleasure to work with, and has been critical to my professional success this past year. He has blown away my expectations, and deserves recognition for his exceptional effort and success</a:t>
            </a:r>
            <a:r>
              <a:rPr lang="en-US" dirty="0" smtClean="0"/>
              <a:t>.”</a:t>
            </a:r>
          </a:p>
          <a:p>
            <a:endParaRPr lang="en-US" dirty="0"/>
          </a:p>
        </p:txBody>
      </p:sp>
    </p:spTree>
    <p:extLst>
      <p:ext uri="{BB962C8B-B14F-4D97-AF65-F5344CB8AC3E}">
        <p14:creationId xmlns:p14="http://schemas.microsoft.com/office/powerpoint/2010/main" val="614923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 </a:t>
            </a:r>
            <a:r>
              <a:rPr lang="en-US" dirty="0" err="1" smtClean="0"/>
              <a:t>nealis</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a:t>David has done a great job of moving from a student position into a full-time staff position and dealing with all of the additional responsibility that comes with it. David is very well liked by users in the Biology department as well as around the rest of the college and is respected by his colleagues within the Hive</a:t>
            </a:r>
            <a:r>
              <a:rPr lang="en-US" dirty="0" smtClean="0"/>
              <a:t>.”</a:t>
            </a:r>
          </a:p>
          <a:p>
            <a:r>
              <a:rPr lang="en-US" dirty="0" smtClean="0"/>
              <a:t>“</a:t>
            </a:r>
            <a:r>
              <a:rPr lang="en-US" dirty="0"/>
              <a:t>David is an extremely hard worker, follows the rules, and is extremely dependable. I'm very happy that we were able to hire David and keep him here within the College, he is an asset to the Biology </a:t>
            </a:r>
            <a:r>
              <a:rPr lang="en-US" dirty="0" err="1"/>
              <a:t>Dept</a:t>
            </a:r>
            <a:r>
              <a:rPr lang="en-US" dirty="0"/>
              <a:t>, the College and the University</a:t>
            </a:r>
            <a:r>
              <a:rPr lang="en-US" dirty="0" smtClean="0"/>
              <a:t>.”</a:t>
            </a:r>
            <a:endParaRPr lang="en-US" dirty="0"/>
          </a:p>
        </p:txBody>
      </p:sp>
    </p:spTree>
    <p:extLst>
      <p:ext uri="{BB962C8B-B14F-4D97-AF65-F5344CB8AC3E}">
        <p14:creationId xmlns:p14="http://schemas.microsoft.com/office/powerpoint/2010/main" val="1499671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1576054"/>
            <a:ext cx="10353762" cy="3424859"/>
          </a:xfrm>
        </p:spPr>
        <p:txBody>
          <a:bodyPr>
            <a:normAutofit/>
          </a:bodyPr>
          <a:lstStyle/>
          <a:p>
            <a:r>
              <a:rPr lang="en-US" sz="4400" dirty="0"/>
              <a:t>Dean </a:t>
            </a:r>
            <a:r>
              <a:rPr lang="en-US" sz="4400" dirty="0" err="1"/>
              <a:t>Kornbluh</a:t>
            </a:r>
            <a:endParaRPr lang="en-US" sz="4400" dirty="0"/>
          </a:p>
        </p:txBody>
      </p:sp>
    </p:spTree>
    <p:extLst>
      <p:ext uri="{BB962C8B-B14F-4D97-AF65-F5344CB8AC3E}">
        <p14:creationId xmlns:p14="http://schemas.microsoft.com/office/powerpoint/2010/main" val="38290330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Diane Riddell</a:t>
            </a:r>
            <a:endParaRPr lang="en-US" dirty="0"/>
          </a:p>
        </p:txBody>
      </p:sp>
      <p:sp>
        <p:nvSpPr>
          <p:cNvPr id="3" name="Content Placeholder 2"/>
          <p:cNvSpPr>
            <a:spLocks noGrp="1"/>
          </p:cNvSpPr>
          <p:nvPr>
            <p:ph idx="1"/>
          </p:nvPr>
        </p:nvSpPr>
        <p:spPr/>
        <p:txBody>
          <a:bodyPr>
            <a:normAutofit/>
          </a:bodyPr>
          <a:lstStyle/>
          <a:p>
            <a:r>
              <a:rPr lang="en-US" dirty="0" smtClean="0"/>
              <a:t>“</a:t>
            </a:r>
            <a:r>
              <a:rPr lang="en-US" dirty="0"/>
              <a:t>Diane's responsibilities are numerous and never-ending but she is able to handle all of them with skill and focus</a:t>
            </a:r>
            <a:r>
              <a:rPr lang="en-US" dirty="0" smtClean="0"/>
              <a:t>.”</a:t>
            </a:r>
          </a:p>
          <a:p>
            <a:r>
              <a:rPr lang="en-US" dirty="0" smtClean="0"/>
              <a:t>“</a:t>
            </a:r>
            <a:r>
              <a:rPr lang="en-US" dirty="0"/>
              <a:t>She continually works to encourage others, provide help when needed, make invaluable suggestions, and displays a positive attitude. When people walk into the Physics and Astronomy main office or call on the phone they are greeted warmly and professionally; Diane uses exceptional customer service skills to make everyone feel welcome and valued</a:t>
            </a:r>
            <a:r>
              <a:rPr lang="en-US" dirty="0" smtClean="0"/>
              <a:t>.”</a:t>
            </a:r>
            <a:endParaRPr lang="en-US" dirty="0"/>
          </a:p>
        </p:txBody>
      </p:sp>
    </p:spTree>
    <p:extLst>
      <p:ext uri="{BB962C8B-B14F-4D97-AF65-F5344CB8AC3E}">
        <p14:creationId xmlns:p14="http://schemas.microsoft.com/office/powerpoint/2010/main" val="1536628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Pam Thompson</a:t>
            </a:r>
            <a:endParaRPr lang="en-US" dirty="0"/>
          </a:p>
        </p:txBody>
      </p:sp>
      <p:sp>
        <p:nvSpPr>
          <p:cNvPr id="3" name="Content Placeholder 2"/>
          <p:cNvSpPr>
            <a:spLocks noGrp="1"/>
          </p:cNvSpPr>
          <p:nvPr>
            <p:ph idx="1"/>
          </p:nvPr>
        </p:nvSpPr>
        <p:spPr/>
        <p:txBody>
          <a:bodyPr/>
          <a:lstStyle/>
          <a:p>
            <a:r>
              <a:rPr lang="en-US" dirty="0" smtClean="0"/>
              <a:t>“</a:t>
            </a:r>
            <a:r>
              <a:rPr lang="en-US" dirty="0"/>
              <a:t>She is admired for her understanding of policies &amp; procedures and often sought out to participate in new initiatives or to gain feedback on existing processes</a:t>
            </a:r>
            <a:r>
              <a:rPr lang="en-US" dirty="0" smtClean="0"/>
              <a:t>.”</a:t>
            </a:r>
          </a:p>
          <a:p>
            <a:r>
              <a:rPr lang="en-US" dirty="0" smtClean="0"/>
              <a:t>“</a:t>
            </a:r>
            <a:r>
              <a:rPr lang="en-US" dirty="0"/>
              <a:t>One of the things I admire most about Pam is that her mentoring style is not just to tell you how to accomplish a particular task, but she also explains why and how it fits into the bigger picture, so it makes more sense to you. She is one of the most organized, efficient, and hard-working people I know</a:t>
            </a:r>
            <a:r>
              <a:rPr lang="en-US" dirty="0" smtClean="0"/>
              <a:t>.”</a:t>
            </a:r>
            <a:endParaRPr lang="en-US" dirty="0"/>
          </a:p>
        </p:txBody>
      </p:sp>
    </p:spTree>
    <p:extLst>
      <p:ext uri="{BB962C8B-B14F-4D97-AF65-F5344CB8AC3E}">
        <p14:creationId xmlns:p14="http://schemas.microsoft.com/office/powerpoint/2010/main" val="1340716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Stacey Wilks</a:t>
            </a:r>
            <a:endParaRPr lang="en-US" dirty="0"/>
          </a:p>
        </p:txBody>
      </p:sp>
      <p:sp>
        <p:nvSpPr>
          <p:cNvPr id="3" name="Content Placeholder 2"/>
          <p:cNvSpPr>
            <a:spLocks noGrp="1"/>
          </p:cNvSpPr>
          <p:nvPr>
            <p:ph idx="1"/>
          </p:nvPr>
        </p:nvSpPr>
        <p:spPr/>
        <p:txBody>
          <a:bodyPr/>
          <a:lstStyle/>
          <a:p>
            <a:r>
              <a:rPr lang="en-US" dirty="0" smtClean="0"/>
              <a:t>“</a:t>
            </a:r>
            <a:r>
              <a:rPr lang="en-US" dirty="0"/>
              <a:t>Stacey has a reputation as a "go-to" person in the Business Unit. It's a very complicated and multi-faceted job, but Stacey is always happy to help and to find a way to make the impossible possible. I have enjoyed working with her throughout my time at UK</a:t>
            </a:r>
            <a:r>
              <a:rPr lang="en-US" dirty="0" smtClean="0"/>
              <a:t>.”</a:t>
            </a:r>
            <a:endParaRPr lang="en-US" dirty="0"/>
          </a:p>
        </p:txBody>
      </p:sp>
    </p:spTree>
    <p:extLst>
      <p:ext uri="{BB962C8B-B14F-4D97-AF65-F5344CB8AC3E}">
        <p14:creationId xmlns:p14="http://schemas.microsoft.com/office/powerpoint/2010/main" val="2339532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a:t>
            </a:r>
            <a:r>
              <a:rPr lang="en-US" dirty="0"/>
              <a:t>Nominees </a:t>
            </a:r>
          </a:p>
        </p:txBody>
      </p:sp>
      <p:sp>
        <p:nvSpPr>
          <p:cNvPr id="3" name="Content Placeholder 2"/>
          <p:cNvSpPr>
            <a:spLocks noGrp="1"/>
          </p:cNvSpPr>
          <p:nvPr>
            <p:ph idx="1"/>
          </p:nvPr>
        </p:nvSpPr>
        <p:spPr>
          <a:xfrm>
            <a:off x="913795" y="2302625"/>
            <a:ext cx="10353762" cy="4197028"/>
          </a:xfrm>
        </p:spPr>
        <p:txBody>
          <a:bodyPr>
            <a:noAutofit/>
          </a:bodyPr>
          <a:lstStyle/>
          <a:p>
            <a:pPr marL="0" indent="0" algn="ctr">
              <a:buNone/>
            </a:pPr>
            <a:r>
              <a:rPr lang="en-US" sz="2400" dirty="0" smtClean="0"/>
              <a:t>Mike Adams    Catherine Brereton    Max Brown</a:t>
            </a:r>
          </a:p>
          <a:p>
            <a:pPr marL="0" indent="0" algn="ctr">
              <a:buNone/>
            </a:pPr>
            <a:r>
              <a:rPr lang="en-US" sz="2400" dirty="0" smtClean="0"/>
              <a:t>Kari Burchfield    Jenny Casey    Melissa Cowan</a:t>
            </a:r>
          </a:p>
          <a:p>
            <a:pPr marL="0" indent="0" algn="ctr">
              <a:buNone/>
            </a:pPr>
            <a:r>
              <a:rPr lang="en-US" sz="2400" dirty="0" smtClean="0"/>
              <a:t>Michelle Del Toro    Adrianne Gilley    Andy Johnson</a:t>
            </a:r>
          </a:p>
          <a:p>
            <a:pPr marL="0" indent="0" algn="ctr">
              <a:buNone/>
            </a:pPr>
            <a:r>
              <a:rPr lang="en-US" sz="2400" dirty="0" smtClean="0"/>
              <a:t>Devin Klaserner    Brooke </a:t>
            </a:r>
            <a:r>
              <a:rPr lang="en-US" sz="2400" dirty="0" err="1" smtClean="0"/>
              <a:t>Kuerzi</a:t>
            </a:r>
            <a:r>
              <a:rPr lang="en-US" sz="2400" dirty="0" smtClean="0"/>
              <a:t>    Christine Levitt</a:t>
            </a:r>
          </a:p>
          <a:p>
            <a:pPr marL="0" indent="0" algn="ctr">
              <a:buNone/>
            </a:pPr>
            <a:r>
              <a:rPr lang="en-US" sz="2400" dirty="0" smtClean="0"/>
              <a:t>Scott May    Steven Maynard    Jordon </a:t>
            </a:r>
            <a:r>
              <a:rPr lang="en-US" sz="2400" dirty="0" err="1" smtClean="0"/>
              <a:t>Munizzi</a:t>
            </a:r>
            <a:endParaRPr lang="en-US" sz="2400" dirty="0" smtClean="0"/>
          </a:p>
          <a:p>
            <a:pPr marL="0" indent="0" algn="ctr">
              <a:buNone/>
            </a:pPr>
            <a:r>
              <a:rPr lang="en-US" sz="2400" dirty="0" smtClean="0"/>
              <a:t>David Nealis    Diane Riddell    Pam Thompson</a:t>
            </a:r>
          </a:p>
          <a:p>
            <a:pPr marL="0" indent="0" algn="ctr">
              <a:buNone/>
            </a:pPr>
            <a:r>
              <a:rPr lang="en-US" sz="2400" dirty="0" smtClean="0"/>
              <a:t>Stacey Wilks</a:t>
            </a:r>
            <a:endParaRPr lang="en-US" sz="2400" dirty="0"/>
          </a:p>
        </p:txBody>
      </p:sp>
    </p:spTree>
    <p:extLst>
      <p:ext uri="{BB962C8B-B14F-4D97-AF65-F5344CB8AC3E}">
        <p14:creationId xmlns:p14="http://schemas.microsoft.com/office/powerpoint/2010/main" val="2729893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08919"/>
            <a:ext cx="10353761" cy="926757"/>
          </a:xfrm>
        </p:spPr>
        <p:txBody>
          <a:bodyPr/>
          <a:lstStyle/>
          <a:p>
            <a:r>
              <a:rPr lang="en-US" dirty="0"/>
              <a:t>Thank you to the nominators </a:t>
            </a:r>
          </a:p>
        </p:txBody>
      </p:sp>
      <p:sp>
        <p:nvSpPr>
          <p:cNvPr id="3" name="Content Placeholder 2"/>
          <p:cNvSpPr>
            <a:spLocks noGrp="1"/>
          </p:cNvSpPr>
          <p:nvPr>
            <p:ph idx="1"/>
          </p:nvPr>
        </p:nvSpPr>
        <p:spPr>
          <a:xfrm>
            <a:off x="913795" y="1421476"/>
            <a:ext cx="10353762" cy="5041108"/>
          </a:xfrm>
        </p:spPr>
        <p:txBody>
          <a:bodyPr>
            <a:normAutofit/>
          </a:bodyPr>
          <a:lstStyle/>
          <a:p>
            <a:pPr marL="0" indent="0" algn="ctr">
              <a:lnSpc>
                <a:spcPct val="200000"/>
              </a:lnSpc>
              <a:buNone/>
            </a:pPr>
            <a:r>
              <a:rPr lang="en-US" dirty="0" smtClean="0"/>
              <a:t>Scott Bradley    Jennifer Bradshaw    Ben Braun    Jason Carr    Robin Cooper    Elizabeth Crolley    </a:t>
            </a:r>
          </a:p>
          <a:p>
            <a:pPr marL="0" indent="0" algn="ctr">
              <a:lnSpc>
                <a:spcPct val="200000"/>
              </a:lnSpc>
              <a:buNone/>
            </a:pPr>
            <a:r>
              <a:rPr lang="en-US" dirty="0" smtClean="0"/>
              <a:t>Linda Elmore    Andrea Erhardt    Frank </a:t>
            </a:r>
            <a:r>
              <a:rPr lang="en-US" dirty="0" err="1" smtClean="0"/>
              <a:t>Ettensohn</a:t>
            </a:r>
            <a:r>
              <a:rPr lang="en-US" dirty="0"/>
              <a:t> </a:t>
            </a:r>
            <a:r>
              <a:rPr lang="en-US" dirty="0" smtClean="0"/>
              <a:t>   Rebecca Freeman    Alan Fryar    Tina Hagee</a:t>
            </a:r>
          </a:p>
          <a:p>
            <a:pPr marL="0" indent="0" algn="ctr">
              <a:lnSpc>
                <a:spcPct val="200000"/>
              </a:lnSpc>
              <a:buNone/>
            </a:pPr>
            <a:r>
              <a:rPr lang="en-US" dirty="0" smtClean="0"/>
              <a:t>Jesse Hedge    </a:t>
            </a:r>
            <a:r>
              <a:rPr lang="en-US" dirty="0" err="1" smtClean="0"/>
              <a:t>DaMaris</a:t>
            </a:r>
            <a:r>
              <a:rPr lang="en-US" dirty="0" smtClean="0"/>
              <a:t> Hill    Pete Idstein    Andy Johnson    Peter Kekenes-Huskey    Brooke </a:t>
            </a:r>
            <a:r>
              <a:rPr lang="en-US" dirty="0" err="1" smtClean="0"/>
              <a:t>Kuerzi</a:t>
            </a:r>
            <a:endParaRPr lang="en-US" dirty="0"/>
          </a:p>
          <a:p>
            <a:pPr marL="0" indent="0" algn="ctr">
              <a:lnSpc>
                <a:spcPct val="200000"/>
              </a:lnSpc>
              <a:buNone/>
            </a:pPr>
            <a:r>
              <a:rPr lang="en-US" dirty="0" smtClean="0"/>
              <a:t>Sarah Lyon    Liang Luo    Carol Mason    Mike McGlue    Dave Moecher    Addison Monroe</a:t>
            </a:r>
          </a:p>
          <a:p>
            <a:pPr marL="0" indent="0" algn="ctr">
              <a:lnSpc>
                <a:spcPct val="200000"/>
              </a:lnSpc>
              <a:buNone/>
            </a:pPr>
            <a:r>
              <a:rPr lang="en-US" dirty="0" smtClean="0"/>
              <a:t>Kelvin O’Dell    Keely O’Farrell    Brad Plaster    Christopher Pool    D. Ravat    </a:t>
            </a:r>
            <a:r>
              <a:rPr lang="en-US" dirty="0" err="1" smtClean="0"/>
              <a:t>Suann</a:t>
            </a:r>
            <a:r>
              <a:rPr lang="en-US" dirty="0" smtClean="0"/>
              <a:t> Reese     Al Shapere</a:t>
            </a:r>
          </a:p>
          <a:p>
            <a:pPr marL="0" indent="0" algn="ctr">
              <a:lnSpc>
                <a:spcPct val="200000"/>
              </a:lnSpc>
              <a:buNone/>
            </a:pPr>
            <a:r>
              <a:rPr lang="en-US" dirty="0" smtClean="0"/>
              <a:t>Laura Sutton    Ryan Thigpen    Mark Whitaker    Jen White    Joe </a:t>
            </a:r>
            <a:r>
              <a:rPr lang="en-US" dirty="0"/>
              <a:t>Wiley    Ed </a:t>
            </a:r>
            <a:r>
              <a:rPr lang="en-US" dirty="0" smtClean="0"/>
              <a:t>Woolery</a:t>
            </a:r>
            <a:endParaRPr lang="en-US" dirty="0"/>
          </a:p>
          <a:p>
            <a:endParaRPr lang="en-US" sz="1800" dirty="0">
              <a:solidFill>
                <a:srgbClr val="92D050"/>
              </a:solidFill>
            </a:endParaRPr>
          </a:p>
          <a:p>
            <a:pPr algn="ctr"/>
            <a:endParaRPr lang="en-US" dirty="0"/>
          </a:p>
        </p:txBody>
      </p:sp>
    </p:spTree>
    <p:extLst>
      <p:ext uri="{BB962C8B-B14F-4D97-AF65-F5344CB8AC3E}">
        <p14:creationId xmlns:p14="http://schemas.microsoft.com/office/powerpoint/2010/main" val="1381128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2018 </a:t>
            </a:r>
            <a:r>
              <a:rPr lang="en-US" dirty="0"/>
              <a:t>Outstanding Staff Award Winner</a:t>
            </a:r>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7200" dirty="0" smtClean="0"/>
              <a:t>Michelle Del Toro</a:t>
            </a:r>
            <a:endParaRPr lang="en-US" sz="7200" dirty="0"/>
          </a:p>
        </p:txBody>
      </p:sp>
      <p:sp>
        <p:nvSpPr>
          <p:cNvPr id="4" name="TextBox 3"/>
          <p:cNvSpPr txBox="1"/>
          <p:nvPr/>
        </p:nvSpPr>
        <p:spPr>
          <a:xfrm>
            <a:off x="9423918" y="6298163"/>
            <a:ext cx="2388637" cy="369332"/>
          </a:xfrm>
          <a:prstGeom prst="rect">
            <a:avLst/>
          </a:prstGeom>
          <a:noFill/>
        </p:spPr>
        <p:txBody>
          <a:bodyPr wrap="square" rtlCol="0">
            <a:spAutoFit/>
          </a:bodyPr>
          <a:lstStyle/>
          <a:p>
            <a:r>
              <a:rPr lang="en-US" dirty="0" smtClean="0">
                <a:hlinkClick r:id="rId2"/>
              </a:rPr>
              <a:t>Video</a:t>
            </a:r>
            <a:endParaRPr lang="en-US" dirty="0"/>
          </a:p>
        </p:txBody>
      </p:sp>
    </p:spTree>
    <p:extLst>
      <p:ext uri="{BB962C8B-B14F-4D97-AF65-F5344CB8AC3E}">
        <p14:creationId xmlns:p14="http://schemas.microsoft.com/office/powerpoint/2010/main" val="169987890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2018 </a:t>
            </a:r>
            <a:r>
              <a:rPr lang="en-US" dirty="0"/>
              <a:t>Outstanding Staff Award Winner</a:t>
            </a:r>
          </a:p>
        </p:txBody>
      </p:sp>
      <p:sp>
        <p:nvSpPr>
          <p:cNvPr id="3" name="Content Placeholder 2"/>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sz="7200" dirty="0" smtClean="0"/>
              <a:t>Pam Thompson</a:t>
            </a:r>
            <a:endParaRPr lang="en-US" sz="7200" dirty="0"/>
          </a:p>
        </p:txBody>
      </p:sp>
      <p:sp>
        <p:nvSpPr>
          <p:cNvPr id="4" name="TextBox 3"/>
          <p:cNvSpPr txBox="1"/>
          <p:nvPr/>
        </p:nvSpPr>
        <p:spPr>
          <a:xfrm>
            <a:off x="10133045" y="6466114"/>
            <a:ext cx="1763486" cy="369332"/>
          </a:xfrm>
          <a:prstGeom prst="rect">
            <a:avLst/>
          </a:prstGeom>
          <a:noFill/>
        </p:spPr>
        <p:txBody>
          <a:bodyPr wrap="square" rtlCol="0">
            <a:spAutoFit/>
          </a:bodyPr>
          <a:lstStyle/>
          <a:p>
            <a:r>
              <a:rPr lang="en-US" dirty="0" smtClean="0">
                <a:hlinkClick r:id="rId2"/>
              </a:rPr>
              <a:t>Video</a:t>
            </a:r>
            <a:endParaRPr lang="en-US" dirty="0"/>
          </a:p>
        </p:txBody>
      </p:sp>
    </p:spTree>
    <p:extLst>
      <p:ext uri="{BB962C8B-B14F-4D97-AF65-F5344CB8AC3E}">
        <p14:creationId xmlns:p14="http://schemas.microsoft.com/office/powerpoint/2010/main" val="367075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for </a:t>
            </a:r>
            <a:r>
              <a:rPr lang="en-US" dirty="0" smtClean="0"/>
              <a:t>Coming!</a:t>
            </a:r>
            <a:endParaRPr lang="en-US" dirty="0"/>
          </a:p>
        </p:txBody>
      </p:sp>
      <p:sp>
        <p:nvSpPr>
          <p:cNvPr id="3" name="Content Placeholder 2"/>
          <p:cNvSpPr>
            <a:spLocks noGrp="1"/>
          </p:cNvSpPr>
          <p:nvPr>
            <p:ph idx="1"/>
          </p:nvPr>
        </p:nvSpPr>
        <p:spPr/>
        <p:txBody>
          <a:bodyPr>
            <a:normAutofit/>
          </a:bodyPr>
          <a:lstStyle/>
          <a:p>
            <a:pPr marL="0" indent="0" algn="ctr">
              <a:buNone/>
            </a:pPr>
            <a:r>
              <a:rPr lang="en-US" sz="4800" dirty="0"/>
              <a:t>Please join us in the JSB Atrium for </a:t>
            </a:r>
            <a:r>
              <a:rPr lang="en-US" sz="4800" dirty="0" smtClean="0"/>
              <a:t>lunch </a:t>
            </a:r>
            <a:endParaRPr lang="en-US" sz="4800" dirty="0"/>
          </a:p>
        </p:txBody>
      </p:sp>
    </p:spTree>
    <p:extLst>
      <p:ext uri="{BB962C8B-B14F-4D97-AF65-F5344CB8AC3E}">
        <p14:creationId xmlns:p14="http://schemas.microsoft.com/office/powerpoint/2010/main" val="3136449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p:txBody>
          <a:bodyPr>
            <a:normAutofit/>
          </a:bodyPr>
          <a:lstStyle/>
          <a:p>
            <a:pPr marL="0" indent="0">
              <a:buNone/>
            </a:pPr>
            <a:r>
              <a:rPr lang="en-US" sz="2400" dirty="0"/>
              <a:t>			</a:t>
            </a:r>
          </a:p>
          <a:p>
            <a:endParaRPr lang="en-US" dirty="0"/>
          </a:p>
        </p:txBody>
      </p:sp>
      <p:sp>
        <p:nvSpPr>
          <p:cNvPr id="9" name="Content Placeholder 8"/>
          <p:cNvSpPr>
            <a:spLocks noGrp="1"/>
          </p:cNvSpPr>
          <p:nvPr>
            <p:ph sz="half" idx="2"/>
          </p:nvPr>
        </p:nvSpPr>
        <p:spPr>
          <a:xfrm>
            <a:off x="2231136" y="2313433"/>
            <a:ext cx="7729728" cy="3426593"/>
          </a:xfrm>
        </p:spPr>
        <p:txBody>
          <a:bodyPr/>
          <a:lstStyle/>
          <a:p>
            <a:pPr marL="0" indent="0" algn="ctr">
              <a:buNone/>
            </a:pPr>
            <a:r>
              <a:rPr lang="en-US" dirty="0" smtClean="0"/>
              <a:t>Kristen Aitkin</a:t>
            </a:r>
          </a:p>
          <a:p>
            <a:pPr marL="0" indent="0" algn="ctr">
              <a:buNone/>
            </a:pPr>
            <a:r>
              <a:rPr lang="en-US" dirty="0" smtClean="0"/>
              <a:t>Jason Carr</a:t>
            </a:r>
          </a:p>
          <a:p>
            <a:pPr marL="0" indent="0" algn="ctr">
              <a:buNone/>
            </a:pPr>
            <a:r>
              <a:rPr lang="en-US" dirty="0" smtClean="0"/>
              <a:t>Bradley Harrington</a:t>
            </a:r>
          </a:p>
          <a:p>
            <a:pPr marL="0" indent="0" algn="ctr">
              <a:buNone/>
            </a:pPr>
            <a:r>
              <a:rPr lang="en-US" dirty="0" smtClean="0"/>
              <a:t>Devin Klaserner</a:t>
            </a:r>
          </a:p>
          <a:p>
            <a:pPr marL="0" indent="0" algn="ctr">
              <a:buNone/>
            </a:pPr>
            <a:r>
              <a:rPr lang="en-US" dirty="0" smtClean="0"/>
              <a:t>Megan Koshurba</a:t>
            </a:r>
          </a:p>
          <a:p>
            <a:pPr marL="0" indent="0" algn="ctr">
              <a:buNone/>
            </a:pPr>
            <a:r>
              <a:rPr lang="en-US" dirty="0" smtClean="0"/>
              <a:t>Jennifer Owen </a:t>
            </a:r>
          </a:p>
          <a:p>
            <a:pPr marL="0" indent="0" algn="ctr">
              <a:buNone/>
            </a:pPr>
            <a:r>
              <a:rPr lang="en-US" dirty="0" smtClean="0"/>
              <a:t>Jessica Pennington</a:t>
            </a:r>
          </a:p>
          <a:p>
            <a:endParaRPr lang="en-US" dirty="0"/>
          </a:p>
        </p:txBody>
      </p:sp>
      <p:sp>
        <p:nvSpPr>
          <p:cNvPr id="2" name="Title 1"/>
          <p:cNvSpPr>
            <a:spLocks noGrp="1"/>
          </p:cNvSpPr>
          <p:nvPr>
            <p:ph type="title"/>
          </p:nvPr>
        </p:nvSpPr>
        <p:spPr/>
        <p:txBody>
          <a:bodyPr/>
          <a:lstStyle/>
          <a:p>
            <a:r>
              <a:rPr lang="en-US" dirty="0"/>
              <a:t>5 years of service </a:t>
            </a:r>
          </a:p>
        </p:txBody>
      </p:sp>
    </p:spTree>
    <p:extLst>
      <p:ext uri="{BB962C8B-B14F-4D97-AF65-F5344CB8AC3E}">
        <p14:creationId xmlns:p14="http://schemas.microsoft.com/office/powerpoint/2010/main" val="3748080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 years of service</a:t>
            </a:r>
          </a:p>
        </p:txBody>
      </p:sp>
      <p:sp>
        <p:nvSpPr>
          <p:cNvPr id="3" name="Content Placeholder 2"/>
          <p:cNvSpPr>
            <a:spLocks noGrp="1"/>
          </p:cNvSpPr>
          <p:nvPr>
            <p:ph sz="half" idx="1"/>
          </p:nvPr>
        </p:nvSpPr>
        <p:spPr/>
        <p:txBody>
          <a:bodyPr>
            <a:normAutofit fontScale="92500" lnSpcReduction="10000"/>
          </a:bodyPr>
          <a:lstStyle/>
          <a:p>
            <a:pPr marL="0" indent="0" algn="ctr">
              <a:buNone/>
            </a:pPr>
            <a:r>
              <a:rPr lang="en-US" sz="2400" dirty="0" smtClean="0"/>
              <a:t>Rita Basuray</a:t>
            </a:r>
          </a:p>
          <a:p>
            <a:pPr marL="0" indent="0" algn="ctr">
              <a:buNone/>
            </a:pPr>
            <a:r>
              <a:rPr lang="en-US" sz="2400" dirty="0" smtClean="0"/>
              <a:t>Kari Burchfield</a:t>
            </a:r>
          </a:p>
          <a:p>
            <a:pPr marL="0" indent="0" algn="ctr">
              <a:buNone/>
            </a:pPr>
            <a:r>
              <a:rPr lang="en-US" sz="2400" dirty="0" smtClean="0"/>
              <a:t>Emily Denehy</a:t>
            </a:r>
          </a:p>
          <a:p>
            <a:pPr marL="0" indent="0" algn="ctr">
              <a:buNone/>
            </a:pPr>
            <a:r>
              <a:rPr lang="en-US" sz="2400" dirty="0" smtClean="0"/>
              <a:t>Peter Idstein</a:t>
            </a:r>
          </a:p>
          <a:p>
            <a:pPr marL="0" indent="0" algn="ctr">
              <a:buNone/>
            </a:pPr>
            <a:r>
              <a:rPr lang="en-US" sz="2400" dirty="0" smtClean="0"/>
              <a:t>Alaa El Mediouri</a:t>
            </a:r>
          </a:p>
          <a:p>
            <a:pPr marL="0" indent="0" algn="ctr">
              <a:buNone/>
            </a:pPr>
            <a:r>
              <a:rPr lang="en-US" sz="2400" dirty="0" smtClean="0"/>
              <a:t>Sarah Paddock</a:t>
            </a:r>
            <a:endParaRPr lang="en-US" sz="2400" dirty="0"/>
          </a:p>
          <a:p>
            <a:pPr marL="0" indent="0">
              <a:buNone/>
            </a:pPr>
            <a:endParaRPr lang="en-US" sz="2400" dirty="0"/>
          </a:p>
        </p:txBody>
      </p:sp>
      <p:sp>
        <p:nvSpPr>
          <p:cNvPr id="4" name="Content Placeholder 3"/>
          <p:cNvSpPr>
            <a:spLocks noGrp="1"/>
          </p:cNvSpPr>
          <p:nvPr>
            <p:ph sz="half" idx="2"/>
          </p:nvPr>
        </p:nvSpPr>
        <p:spPr/>
        <p:txBody>
          <a:bodyPr>
            <a:normAutofit fontScale="92500" lnSpcReduction="10000"/>
          </a:bodyPr>
          <a:lstStyle/>
          <a:p>
            <a:pPr marL="0" indent="0" algn="ctr">
              <a:buNone/>
            </a:pPr>
            <a:r>
              <a:rPr lang="en-US" sz="2400" dirty="0" smtClean="0"/>
              <a:t>Edmund Rucker</a:t>
            </a:r>
          </a:p>
          <a:p>
            <a:pPr marL="0" indent="0" algn="ctr">
              <a:buNone/>
            </a:pPr>
            <a:r>
              <a:rPr lang="en-US" sz="2400" dirty="0" smtClean="0"/>
              <a:t>Michelle Schardein</a:t>
            </a:r>
          </a:p>
          <a:p>
            <a:pPr marL="0" indent="0" algn="ctr">
              <a:buNone/>
            </a:pPr>
            <a:r>
              <a:rPr lang="en-US" sz="2400" dirty="0" smtClean="0"/>
              <a:t>Mohammed </a:t>
            </a:r>
            <a:r>
              <a:rPr lang="en-US" sz="2400" dirty="0" err="1" smtClean="0"/>
              <a:t>Shammisaldeen</a:t>
            </a:r>
            <a:endParaRPr lang="en-US" sz="2400" dirty="0" smtClean="0"/>
          </a:p>
          <a:p>
            <a:pPr marL="0" indent="0" algn="ctr">
              <a:buNone/>
            </a:pPr>
            <a:r>
              <a:rPr lang="en-US" sz="2400" dirty="0" smtClean="0"/>
              <a:t>Stacey Slone</a:t>
            </a:r>
          </a:p>
          <a:p>
            <a:pPr marL="0" indent="0" algn="ctr">
              <a:buNone/>
            </a:pPr>
            <a:r>
              <a:rPr lang="en-US" sz="2400" dirty="0" smtClean="0"/>
              <a:t>Daniel Whittaker</a:t>
            </a:r>
          </a:p>
          <a:p>
            <a:pPr marL="0" indent="0" algn="ctr">
              <a:buNone/>
            </a:pPr>
            <a:r>
              <a:rPr lang="en-US" sz="2400" dirty="0" smtClean="0"/>
              <a:t>Joe Wiley</a:t>
            </a:r>
          </a:p>
          <a:p>
            <a:pPr marL="0" indent="0" algn="ctr">
              <a:buNone/>
            </a:pPr>
            <a:r>
              <a:rPr lang="en-US" sz="2400" dirty="0" err="1" smtClean="0"/>
              <a:t>Nijad</a:t>
            </a:r>
            <a:r>
              <a:rPr lang="en-US" sz="2400" dirty="0" smtClean="0"/>
              <a:t> </a:t>
            </a:r>
            <a:r>
              <a:rPr lang="en-US" sz="2400" dirty="0" err="1" smtClean="0"/>
              <a:t>Zakharia</a:t>
            </a:r>
            <a:endParaRPr lang="en-US" sz="2400" dirty="0" smtClean="0"/>
          </a:p>
          <a:p>
            <a:pPr marL="0" indent="0">
              <a:buNone/>
            </a:pPr>
            <a:endParaRPr lang="en-US" dirty="0"/>
          </a:p>
        </p:txBody>
      </p:sp>
    </p:spTree>
    <p:extLst>
      <p:ext uri="{BB962C8B-B14F-4D97-AF65-F5344CB8AC3E}">
        <p14:creationId xmlns:p14="http://schemas.microsoft.com/office/powerpoint/2010/main" val="1641899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15 years of service </a:t>
            </a:r>
          </a:p>
        </p:txBody>
      </p:sp>
      <p:sp>
        <p:nvSpPr>
          <p:cNvPr id="3" name="Content Placeholder 2"/>
          <p:cNvSpPr>
            <a:spLocks noGrp="1"/>
          </p:cNvSpPr>
          <p:nvPr>
            <p:ph idx="1"/>
          </p:nvPr>
        </p:nvSpPr>
        <p:spPr/>
        <p:txBody>
          <a:bodyPr>
            <a:normAutofit/>
          </a:bodyPr>
          <a:lstStyle/>
          <a:p>
            <a:pPr marL="0" indent="0" algn="ctr">
              <a:buNone/>
            </a:pPr>
            <a:endParaRPr lang="en-US" sz="2800" dirty="0"/>
          </a:p>
          <a:p>
            <a:pPr marL="0" indent="0" algn="ctr">
              <a:buNone/>
            </a:pPr>
            <a:r>
              <a:rPr lang="en-US" sz="3200" dirty="0" smtClean="0"/>
              <a:t>Jamie Brown</a:t>
            </a:r>
          </a:p>
          <a:p>
            <a:pPr marL="0" indent="0" algn="ctr">
              <a:buNone/>
            </a:pPr>
            <a:r>
              <a:rPr lang="en-US" sz="3200" dirty="0" smtClean="0"/>
              <a:t>Melissa Cowan</a:t>
            </a:r>
          </a:p>
        </p:txBody>
      </p:sp>
    </p:spTree>
    <p:extLst>
      <p:ext uri="{BB962C8B-B14F-4D97-AF65-F5344CB8AC3E}">
        <p14:creationId xmlns:p14="http://schemas.microsoft.com/office/powerpoint/2010/main" val="1405972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 years of service </a:t>
            </a:r>
          </a:p>
        </p:txBody>
      </p:sp>
      <p:sp>
        <p:nvSpPr>
          <p:cNvPr id="3" name="Content Placeholder 2"/>
          <p:cNvSpPr>
            <a:spLocks noGrp="1"/>
          </p:cNvSpPr>
          <p:nvPr>
            <p:ph idx="1"/>
          </p:nvPr>
        </p:nvSpPr>
        <p:spPr/>
        <p:txBody>
          <a:bodyPr/>
          <a:lstStyle/>
          <a:p>
            <a:pPr marL="0" indent="0" algn="ctr">
              <a:buNone/>
            </a:pPr>
            <a:r>
              <a:rPr lang="en-US" sz="3200" dirty="0" smtClean="0"/>
              <a:t>Mike Adams</a:t>
            </a:r>
          </a:p>
          <a:p>
            <a:pPr marL="0" indent="0" algn="ctr">
              <a:buNone/>
            </a:pPr>
            <a:r>
              <a:rPr lang="en-US" sz="3200" dirty="0" smtClean="0"/>
              <a:t>Brian Doyle</a:t>
            </a:r>
          </a:p>
          <a:p>
            <a:pPr marL="0" indent="0" algn="ctr">
              <a:buNone/>
            </a:pPr>
            <a:r>
              <a:rPr lang="en-US" sz="3200" dirty="0" smtClean="0"/>
              <a:t>Michael </a:t>
            </a:r>
            <a:r>
              <a:rPr lang="en-US" sz="3200" dirty="0" err="1" smtClean="0"/>
              <a:t>Stottman</a:t>
            </a:r>
            <a:endParaRPr lang="en-US" sz="3200" dirty="0"/>
          </a:p>
          <a:p>
            <a:pPr marL="0" indent="0" algn="ctr">
              <a:buNone/>
            </a:pPr>
            <a:endParaRPr lang="en-US" sz="3200" dirty="0"/>
          </a:p>
          <a:p>
            <a:pPr marL="0" indent="0" algn="ctr">
              <a:buNone/>
            </a:pPr>
            <a:endParaRPr lang="en-US" dirty="0"/>
          </a:p>
        </p:txBody>
      </p:sp>
    </p:spTree>
    <p:extLst>
      <p:ext uri="{BB962C8B-B14F-4D97-AF65-F5344CB8AC3E}">
        <p14:creationId xmlns:p14="http://schemas.microsoft.com/office/powerpoint/2010/main" val="3925973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25 </a:t>
            </a:r>
            <a:r>
              <a:rPr lang="en-US" dirty="0"/>
              <a:t>years of Service</a:t>
            </a:r>
          </a:p>
        </p:txBody>
      </p:sp>
      <p:sp>
        <p:nvSpPr>
          <p:cNvPr id="3" name="Content Placeholder 2"/>
          <p:cNvSpPr>
            <a:spLocks noGrp="1"/>
          </p:cNvSpPr>
          <p:nvPr>
            <p:ph idx="1"/>
          </p:nvPr>
        </p:nvSpPr>
        <p:spPr/>
        <p:txBody>
          <a:bodyPr>
            <a:normAutofit/>
          </a:bodyPr>
          <a:lstStyle/>
          <a:p>
            <a:pPr marL="0" indent="0" algn="ctr">
              <a:buNone/>
            </a:pPr>
            <a:r>
              <a:rPr lang="en-US" sz="3200" dirty="0" smtClean="0"/>
              <a:t>Kimberly Reeder</a:t>
            </a:r>
            <a:endParaRPr lang="en-US" sz="3200" dirty="0"/>
          </a:p>
          <a:p>
            <a:pPr marL="0" indent="0" algn="ctr">
              <a:buNone/>
            </a:pPr>
            <a:endParaRPr lang="en-US" sz="2800" dirty="0"/>
          </a:p>
        </p:txBody>
      </p:sp>
    </p:spTree>
    <p:extLst>
      <p:ext uri="{BB962C8B-B14F-4D97-AF65-F5344CB8AC3E}">
        <p14:creationId xmlns:p14="http://schemas.microsoft.com/office/powerpoint/2010/main" val="2474107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 </a:t>
            </a:r>
            <a:r>
              <a:rPr lang="en-US" dirty="0"/>
              <a:t>years of Service</a:t>
            </a:r>
          </a:p>
        </p:txBody>
      </p:sp>
      <p:sp>
        <p:nvSpPr>
          <p:cNvPr id="3" name="Content Placeholder 2"/>
          <p:cNvSpPr>
            <a:spLocks noGrp="1"/>
          </p:cNvSpPr>
          <p:nvPr>
            <p:ph idx="1"/>
          </p:nvPr>
        </p:nvSpPr>
        <p:spPr/>
        <p:txBody>
          <a:bodyPr>
            <a:normAutofit/>
          </a:bodyPr>
          <a:lstStyle/>
          <a:p>
            <a:pPr marL="0" indent="0" algn="ctr">
              <a:buNone/>
            </a:pPr>
            <a:r>
              <a:rPr lang="en-US" sz="3200" dirty="0" smtClean="0"/>
              <a:t>Christine Levitt</a:t>
            </a:r>
          </a:p>
          <a:p>
            <a:pPr marL="0" indent="0" algn="ctr">
              <a:buNone/>
            </a:pPr>
            <a:r>
              <a:rPr lang="en-US" sz="3200" dirty="0" smtClean="0"/>
              <a:t>Stacey Wilks</a:t>
            </a:r>
            <a:endParaRPr lang="en-US" sz="3200" dirty="0"/>
          </a:p>
          <a:p>
            <a:pPr marL="0" indent="0" algn="ctr">
              <a:buNone/>
            </a:pPr>
            <a:endParaRPr lang="en-US" sz="2800" dirty="0"/>
          </a:p>
        </p:txBody>
      </p:sp>
    </p:spTree>
    <p:extLst>
      <p:ext uri="{BB962C8B-B14F-4D97-AF65-F5344CB8AC3E}">
        <p14:creationId xmlns:p14="http://schemas.microsoft.com/office/powerpoint/2010/main" val="3588874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4211</TotalTime>
  <Words>1780</Words>
  <Application>Microsoft Office PowerPoint</Application>
  <PresentationFormat>Widescreen</PresentationFormat>
  <Paragraphs>137</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Gill Sans MT</vt:lpstr>
      <vt:lpstr>Parcel</vt:lpstr>
      <vt:lpstr>College of Arts &amp; sciences   Outstanding Staff Awards</vt:lpstr>
      <vt:lpstr>2019 A&amp;S Staff Council </vt:lpstr>
      <vt:lpstr>Dean Kornbluh</vt:lpstr>
      <vt:lpstr>5 years of service </vt:lpstr>
      <vt:lpstr>10 years of service</vt:lpstr>
      <vt:lpstr>15 years of service </vt:lpstr>
      <vt:lpstr>20 years of service </vt:lpstr>
      <vt:lpstr>25 years of Service</vt:lpstr>
      <vt:lpstr>30 years of Service</vt:lpstr>
      <vt:lpstr>35 Years of service</vt:lpstr>
      <vt:lpstr>Thank you for your years of service to the University of Kentucky and the College of Arts &amp; Sciences! </vt:lpstr>
      <vt:lpstr>Outstanding Staff Awards</vt:lpstr>
      <vt:lpstr>Thank You Jeff Babbitt</vt:lpstr>
      <vt:lpstr>Mike Adams</vt:lpstr>
      <vt:lpstr>Catherine Brereton</vt:lpstr>
      <vt:lpstr>Max Brown</vt:lpstr>
      <vt:lpstr>Kari Burchfield</vt:lpstr>
      <vt:lpstr>Jenny Casey</vt:lpstr>
      <vt:lpstr>Melissa Cowan</vt:lpstr>
      <vt:lpstr>Michelle Del Toro</vt:lpstr>
      <vt:lpstr>Adrianne Gilley</vt:lpstr>
      <vt:lpstr>Andy Johnson</vt:lpstr>
      <vt:lpstr>Devin Klaserner</vt:lpstr>
      <vt:lpstr>Brooke Kuerzi</vt:lpstr>
      <vt:lpstr>Christine Levitt</vt:lpstr>
      <vt:lpstr>Scott May</vt:lpstr>
      <vt:lpstr>Steven Maynard</vt:lpstr>
      <vt:lpstr>Jordon munizzi</vt:lpstr>
      <vt:lpstr>David nealis</vt:lpstr>
      <vt:lpstr>Diane Riddell</vt:lpstr>
      <vt:lpstr>Pam Thompson</vt:lpstr>
      <vt:lpstr>Stacey Wilks</vt:lpstr>
      <vt:lpstr>2018 Nominees </vt:lpstr>
      <vt:lpstr>Thank you to the nominators </vt:lpstr>
      <vt:lpstr>2018 Outstanding Staff Award Winner</vt:lpstr>
      <vt:lpstr>2018 Outstanding Staff Award Winner</vt:lpstr>
      <vt:lpstr>Thank you for Coming!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Arts &amp; sciences</dc:title>
  <dc:creator>Kidd, Megan L</dc:creator>
  <cp:lastModifiedBy>Roark, Rebecca</cp:lastModifiedBy>
  <cp:revision>178</cp:revision>
  <cp:lastPrinted>2017-08-01T13:51:27Z</cp:lastPrinted>
  <dcterms:created xsi:type="dcterms:W3CDTF">2016-10-06T17:57:03Z</dcterms:created>
  <dcterms:modified xsi:type="dcterms:W3CDTF">2019-07-26T13:17:53Z</dcterms:modified>
</cp:coreProperties>
</file>